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handoutMasterIdLst>
    <p:handoutMasterId r:id="rId86"/>
  </p:handoutMasterIdLst>
  <p:sldIdLst>
    <p:sldId id="406" r:id="rId2"/>
    <p:sldId id="322" r:id="rId3"/>
    <p:sldId id="323" r:id="rId4"/>
    <p:sldId id="324" r:id="rId5"/>
    <p:sldId id="325" r:id="rId6"/>
    <p:sldId id="326" r:id="rId7"/>
    <p:sldId id="327" r:id="rId8"/>
    <p:sldId id="328" r:id="rId9"/>
    <p:sldId id="329" r:id="rId10"/>
    <p:sldId id="330" r:id="rId11"/>
    <p:sldId id="331" r:id="rId12"/>
    <p:sldId id="332" r:id="rId13"/>
    <p:sldId id="334"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1" r:id="rId40"/>
    <p:sldId id="362" r:id="rId41"/>
    <p:sldId id="363" r:id="rId42"/>
    <p:sldId id="364" r:id="rId43"/>
    <p:sldId id="365" r:id="rId44"/>
    <p:sldId id="366" r:id="rId45"/>
    <p:sldId id="367" r:id="rId46"/>
    <p:sldId id="368" r:id="rId47"/>
    <p:sldId id="369" r:id="rId48"/>
    <p:sldId id="370" r:id="rId49"/>
    <p:sldId id="371" r:id="rId50"/>
    <p:sldId id="372" r:id="rId51"/>
    <p:sldId id="373" r:id="rId52"/>
    <p:sldId id="374" r:id="rId53"/>
    <p:sldId id="375" r:id="rId54"/>
    <p:sldId id="376" r:id="rId55"/>
    <p:sldId id="377" r:id="rId56"/>
    <p:sldId id="378" r:id="rId57"/>
    <p:sldId id="379" r:id="rId58"/>
    <p:sldId id="380" r:id="rId59"/>
    <p:sldId id="381" r:id="rId60"/>
    <p:sldId id="382"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 id="400" r:id="rId79"/>
    <p:sldId id="401" r:id="rId80"/>
    <p:sldId id="402" r:id="rId81"/>
    <p:sldId id="403" r:id="rId82"/>
    <p:sldId id="404" r:id="rId83"/>
    <p:sldId id="405"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k" initials="e" lastIdx="8"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EC6302"/>
    <a:srgbClr val="2B9650"/>
    <a:srgbClr val="23593E"/>
    <a:srgbClr val="416795"/>
    <a:srgbClr val="23A3AD"/>
    <a:srgbClr val="CC9123"/>
    <a:srgbClr val="3B5875"/>
    <a:srgbClr val="7EB9F2"/>
    <a:srgbClr val="3B5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2515" autoAdjust="0"/>
  </p:normalViewPr>
  <p:slideViewPr>
    <p:cSldViewPr snapToGrid="0" snapToObjects="1">
      <p:cViewPr varScale="1">
        <p:scale>
          <a:sx n="45" d="100"/>
          <a:sy n="45" d="100"/>
        </p:scale>
        <p:origin x="2106" y="42"/>
      </p:cViewPr>
      <p:guideLst>
        <p:guide orient="horz" pos="3969"/>
        <p:guide orient="horz" pos="3006"/>
        <p:guide orient="horz" pos="3486"/>
        <p:guide pos="197"/>
      </p:guideLst>
    </p:cSldViewPr>
  </p:slideViewPr>
  <p:outlineViewPr>
    <p:cViewPr>
      <p:scale>
        <a:sx n="33" d="100"/>
        <a:sy n="33" d="100"/>
      </p:scale>
      <p:origin x="42" y="495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dirty="0">
                <a:latin typeface="Lucida Sans" panose="020B0602030504020204" pitchFamily="34" charset="0"/>
              </a:rPr>
              <a:t>Measure of Comprehension</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Qualitative Measure of Comprehension</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52D0-4EA4-AC04-66B112672C1D}"/>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52D0-4EA4-AC04-66B112672C1D}"/>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5-52D0-4EA4-AC04-66B112672C1D}"/>
              </c:ext>
            </c:extLst>
          </c:dPt>
          <c:cat>
            <c:strRef>
              <c:f>Sheet1!$A$2:$A$5</c:f>
              <c:strCache>
                <c:ptCount val="4"/>
                <c:pt idx="0">
                  <c:v>high reading ability &amp; high knowledge </c:v>
                </c:pt>
                <c:pt idx="1">
                  <c:v>low reading ability &amp; high knowledge</c:v>
                </c:pt>
                <c:pt idx="2">
                  <c:v>high reading ability &amp; low knowledge</c:v>
                </c:pt>
                <c:pt idx="3">
                  <c:v>low reading ability &amp;  low knowledge </c:v>
                </c:pt>
              </c:strCache>
            </c:strRef>
          </c:cat>
          <c:val>
            <c:numRef>
              <c:f>Sheet1!$B$2:$B$5</c:f>
              <c:numCache>
                <c:formatCode>0%</c:formatCode>
                <c:ptCount val="4"/>
                <c:pt idx="0">
                  <c:v>0.86249999999999993</c:v>
                </c:pt>
                <c:pt idx="1">
                  <c:v>0.80833333333333324</c:v>
                </c:pt>
                <c:pt idx="2">
                  <c:v>0.52916666666666667</c:v>
                </c:pt>
                <c:pt idx="3">
                  <c:v>0.4291666666666667</c:v>
                </c:pt>
              </c:numCache>
            </c:numRef>
          </c:val>
          <c:extLst>
            <c:ext xmlns:c16="http://schemas.microsoft.com/office/drawing/2014/chart" uri="{C3380CC4-5D6E-409C-BE32-E72D297353CC}">
              <c16:uniqueId val="{00000006-52D0-4EA4-AC04-66B112672C1D}"/>
            </c:ext>
          </c:extLst>
        </c:ser>
        <c:dLbls>
          <c:showLegendKey val="0"/>
          <c:showVal val="0"/>
          <c:showCatName val="0"/>
          <c:showSerName val="0"/>
          <c:showPercent val="0"/>
          <c:showBubbleSize val="0"/>
        </c:dLbls>
        <c:gapWidth val="219"/>
        <c:overlap val="-27"/>
        <c:axId val="200119168"/>
        <c:axId val="200119560"/>
      </c:barChart>
      <c:catAx>
        <c:axId val="200119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00119560"/>
        <c:crosses val="autoZero"/>
        <c:auto val="1"/>
        <c:lblAlgn val="ctr"/>
        <c:lblOffset val="100"/>
        <c:noMultiLvlLbl val="0"/>
      </c:catAx>
      <c:valAx>
        <c:axId val="200119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00119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Lucida Sans" panose="020B0602030504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Quantitative Measure of Comprehension</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A5CA-43CD-AF18-2F62358E84BF}"/>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A5CA-43CD-AF18-2F62358E84BF}"/>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5-A5CA-43CD-AF18-2F62358E84BF}"/>
              </c:ext>
            </c:extLst>
          </c:dPt>
          <c:cat>
            <c:strRef>
              <c:f>Sheet1!$A$2:$A$5</c:f>
              <c:strCache>
                <c:ptCount val="4"/>
                <c:pt idx="0">
                  <c:v>high reading ability &amp; high knowledge </c:v>
                </c:pt>
                <c:pt idx="1">
                  <c:v>low reading ability &amp; high knowledge</c:v>
                </c:pt>
                <c:pt idx="2">
                  <c:v>high reading ability &amp; low knowledge</c:v>
                </c:pt>
                <c:pt idx="3">
                  <c:v>low reading ability &amp;  low knowledge </c:v>
                </c:pt>
              </c:strCache>
            </c:strRef>
          </c:cat>
          <c:val>
            <c:numRef>
              <c:f>Sheet1!$B$2:$B$5</c:f>
              <c:numCache>
                <c:formatCode>0%</c:formatCode>
                <c:ptCount val="4"/>
                <c:pt idx="0">
                  <c:v>0.78500000000000003</c:v>
                </c:pt>
                <c:pt idx="1">
                  <c:v>0.6875</c:v>
                </c:pt>
                <c:pt idx="2">
                  <c:v>0.47</c:v>
                </c:pt>
                <c:pt idx="3">
                  <c:v>0.34749999999999998</c:v>
                </c:pt>
              </c:numCache>
            </c:numRef>
          </c:val>
          <c:extLst>
            <c:ext xmlns:c16="http://schemas.microsoft.com/office/drawing/2014/chart" uri="{C3380CC4-5D6E-409C-BE32-E72D297353CC}">
              <c16:uniqueId val="{00000006-A5CA-43CD-AF18-2F62358E84BF}"/>
            </c:ext>
          </c:extLst>
        </c:ser>
        <c:dLbls>
          <c:showLegendKey val="0"/>
          <c:showVal val="0"/>
          <c:showCatName val="0"/>
          <c:showSerName val="0"/>
          <c:showPercent val="0"/>
          <c:showBubbleSize val="0"/>
        </c:dLbls>
        <c:gapWidth val="219"/>
        <c:overlap val="-27"/>
        <c:axId val="200120344"/>
        <c:axId val="200120736"/>
      </c:barChart>
      <c:catAx>
        <c:axId val="200120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00120736"/>
        <c:crosses val="autoZero"/>
        <c:auto val="1"/>
        <c:lblAlgn val="ctr"/>
        <c:lblOffset val="100"/>
        <c:noMultiLvlLbl val="0"/>
      </c:catAx>
      <c:valAx>
        <c:axId val="2001207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00120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Lucida Sans" panose="020B0602030504020204" pitchFamily="34" charset="0"/>
              <a:ea typeface="+mn-ea"/>
              <a:cs typeface="+mn-cs"/>
            </a:defRPr>
          </a:pPr>
          <a:endParaRPr lang="en-US"/>
        </a:p>
      </c:txPr>
    </c:title>
    <c:autoTitleDeleted val="0"/>
    <c:plotArea>
      <c:layout>
        <c:manualLayout>
          <c:layoutTarget val="inner"/>
          <c:xMode val="edge"/>
          <c:yMode val="edge"/>
          <c:x val="0.12470836978710995"/>
          <c:y val="0.15562913907284767"/>
          <c:w val="0.852657885356923"/>
          <c:h val="0.57300533625349814"/>
        </c:manualLayout>
      </c:layout>
      <c:barChart>
        <c:barDir val="col"/>
        <c:grouping val="clustered"/>
        <c:varyColors val="0"/>
        <c:ser>
          <c:idx val="0"/>
          <c:order val="0"/>
          <c:tx>
            <c:strRef>
              <c:f>Sheet1!$B$1</c:f>
              <c:strCache>
                <c:ptCount val="1"/>
                <c:pt idx="0">
                  <c:v>Errors in Comprehension</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B50D-46B0-8C42-B37A9959E0FA}"/>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B50D-46B0-8C42-B37A9959E0FA}"/>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5-B50D-46B0-8C42-B37A9959E0FA}"/>
              </c:ext>
            </c:extLst>
          </c:dPt>
          <c:cat>
            <c:strRef>
              <c:f>Sheet1!$A$2:$A$5</c:f>
              <c:strCache>
                <c:ptCount val="4"/>
                <c:pt idx="0">
                  <c:v>high reading ability &amp; high knowledge </c:v>
                </c:pt>
                <c:pt idx="1">
                  <c:v>low reading ability &amp; high knowledge</c:v>
                </c:pt>
                <c:pt idx="2">
                  <c:v>high reading ability &amp; low knowledge</c:v>
                </c:pt>
                <c:pt idx="3">
                  <c:v>low reading ability &amp;  low knowledge </c:v>
                </c:pt>
              </c:strCache>
            </c:strRef>
          </c:cat>
          <c:val>
            <c:numRef>
              <c:f>Sheet1!$B$2:$B$5</c:f>
              <c:numCache>
                <c:formatCode>General</c:formatCode>
                <c:ptCount val="4"/>
                <c:pt idx="0">
                  <c:v>0.1</c:v>
                </c:pt>
                <c:pt idx="1">
                  <c:v>0.7</c:v>
                </c:pt>
                <c:pt idx="2">
                  <c:v>2.2000000000000002</c:v>
                </c:pt>
                <c:pt idx="3">
                  <c:v>3.6</c:v>
                </c:pt>
              </c:numCache>
            </c:numRef>
          </c:val>
          <c:extLst>
            <c:ext xmlns:c16="http://schemas.microsoft.com/office/drawing/2014/chart" uri="{C3380CC4-5D6E-409C-BE32-E72D297353CC}">
              <c16:uniqueId val="{00000006-B50D-46B0-8C42-B37A9959E0FA}"/>
            </c:ext>
          </c:extLst>
        </c:ser>
        <c:dLbls>
          <c:showLegendKey val="0"/>
          <c:showVal val="0"/>
          <c:showCatName val="0"/>
          <c:showSerName val="0"/>
          <c:showPercent val="0"/>
          <c:showBubbleSize val="0"/>
        </c:dLbls>
        <c:gapWidth val="219"/>
        <c:overlap val="-27"/>
        <c:axId val="200121520"/>
        <c:axId val="200121912"/>
      </c:barChart>
      <c:catAx>
        <c:axId val="20012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00121912"/>
        <c:crosses val="autoZero"/>
        <c:auto val="1"/>
        <c:lblAlgn val="ctr"/>
        <c:lblOffset val="100"/>
        <c:noMultiLvlLbl val="0"/>
      </c:catAx>
      <c:valAx>
        <c:axId val="200121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Lucida Sans" panose="020B0602030504020204" pitchFamily="34" charset="0"/>
                <a:ea typeface="+mn-ea"/>
                <a:cs typeface="+mn-cs"/>
              </a:defRPr>
            </a:pPr>
            <a:endParaRPr lang="en-US"/>
          </a:p>
        </c:txPr>
        <c:crossAx val="200121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F892B-6627-994E-B68D-E99C83311AB5}" type="datetimeFigureOut">
              <a:rPr lang="en-US" smtClean="0"/>
              <a:t>1/23/2020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FEF523-DFFF-3849-AB64-4EC8F28D8BCC}" type="slidenum">
              <a:rPr lang="en-US" smtClean="0"/>
              <a:t>‹#›</a:t>
            </a:fld>
            <a:endParaRPr lang="en-US"/>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3CBC0-A954-4D5E-BDF5-07CB75F3B624}" type="datetimeFigureOut">
              <a:rPr lang="en-US" smtClean="0"/>
              <a:t>1/23/2020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E9BCE-6F75-4D52-B38D-A0058DED1CE1}" type="slidenum">
              <a:rPr lang="en-US" smtClean="0"/>
              <a:t>‹#›</a:t>
            </a:fld>
            <a:endParaRPr lang="en-US"/>
          </a:p>
        </p:txBody>
      </p:sp>
    </p:spTree>
    <p:extLst>
      <p:ext uri="{BB962C8B-B14F-4D97-AF65-F5344CB8AC3E}">
        <p14:creationId xmlns:p14="http://schemas.microsoft.com/office/powerpoint/2010/main" val="76851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vimeo.com/132680916"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This module was last updated on February 2016.</a:t>
            </a:r>
          </a:p>
          <a:p>
            <a:endParaRPr lang="en-US" dirty="0"/>
          </a:p>
        </p:txBody>
      </p:sp>
      <p:sp>
        <p:nvSpPr>
          <p:cNvPr id="4" name="Slide Number Placeholder 3"/>
          <p:cNvSpPr>
            <a:spLocks noGrp="1"/>
          </p:cNvSpPr>
          <p:nvPr>
            <p:ph type="sldNum" sz="quarter" idx="10"/>
          </p:nvPr>
        </p:nvSpPr>
        <p:spPr/>
        <p:txBody>
          <a:bodyPr/>
          <a:lstStyle/>
          <a:p>
            <a:fld id="{A1E40C97-30D4-4C07-8A71-6C9FFD29917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37473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CB92E288-0D9A-42D5-9361-C908F019CCF0}" type="slidenum">
              <a:rPr lang="en-US" smtClean="0"/>
              <a:t>14</a:t>
            </a:fld>
            <a:endParaRPr lang="en-US"/>
          </a:p>
        </p:txBody>
      </p:sp>
    </p:spTree>
    <p:extLst>
      <p:ext uri="{BB962C8B-B14F-4D97-AF65-F5344CB8AC3E}">
        <p14:creationId xmlns:p14="http://schemas.microsoft.com/office/powerpoint/2010/main" val="1866018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At this point feel free to reveal the source of both passages</a:t>
            </a:r>
            <a:r>
              <a:rPr lang="en-US" baseline="0" dirty="0"/>
              <a:t> to the audience (many will recognize Charlotte’s Web).  Point out that the passages were from PAGE 1, that is this is where we are constructing a mental model of the situation that will help us make sense of everything that’s to come. If we are lost after page 1, it starts to feel hopeless going forward.</a:t>
            </a:r>
          </a:p>
          <a:p>
            <a:endParaRPr lang="en-US" baseline="0" dirty="0"/>
          </a:p>
          <a:p>
            <a:r>
              <a:rPr lang="en-US" baseline="0" dirty="0"/>
              <a:t>Ask the questions on the slide and give time for discussion and/or share out.  Everyone should recognize that the first question was much harder and that this had something to do with the text, not just the questions being asked.  Some may already be hypothesizing that vocabulary or knowledge have a lot to do with why we couldn’t answer the first question.  You don’t need to confirm or point this out to them yet. It becomes clear soon.</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15</a:t>
            </a:fld>
            <a:endParaRPr lang="en-US"/>
          </a:p>
        </p:txBody>
      </p:sp>
    </p:spTree>
    <p:extLst>
      <p:ext uri="{BB962C8B-B14F-4D97-AF65-F5344CB8AC3E}">
        <p14:creationId xmlns:p14="http://schemas.microsoft.com/office/powerpoint/2010/main" val="379214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750693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Research</a:t>
            </a:r>
            <a:r>
              <a:rPr lang="en-US" baseline="0" dirty="0"/>
              <a:t> has identified three crucial variables.  </a:t>
            </a:r>
          </a:p>
          <a:p>
            <a:endParaRPr lang="en-US" baseline="0" dirty="0"/>
          </a:p>
          <a:p>
            <a:r>
              <a:rPr lang="en-US" baseline="0" dirty="0"/>
              <a:t>Notice that the word “background” has been crossed out; often people assume that knowledge must only come from student’s backgrounds.  But as we’ll see knowledge often comes from reading, and students whose backgrounds are not highly literate can (and need to) gain knowledge from reading and school.</a:t>
            </a:r>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086233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have concluded that reading has a lot to do</a:t>
            </a:r>
            <a:r>
              <a:rPr lang="en-US" baseline="0" dirty="0"/>
              <a:t> with work. </a:t>
            </a:r>
          </a:p>
          <a:p>
            <a:endParaRPr lang="en-US" baseline="0" dirty="0"/>
          </a:p>
          <a:p>
            <a:r>
              <a:rPr lang="en-US" dirty="0"/>
              <a:t>*30 Million Word Gap refers to the Hart</a:t>
            </a:r>
            <a:r>
              <a:rPr lang="en-US" baseline="0" dirty="0"/>
              <a:t> &amp; </a:t>
            </a:r>
            <a:r>
              <a:rPr lang="en-US" baseline="0" dirty="0" err="1"/>
              <a:t>Risley</a:t>
            </a:r>
            <a:r>
              <a:rPr lang="en-US" baseline="0" dirty="0"/>
              <a:t> (1995) which found that students from low-income backgrounds had much lower vocabularies and exposure to words than their affluent peers.  </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18</a:t>
            </a:fld>
            <a:endParaRPr lang="en-US"/>
          </a:p>
        </p:txBody>
      </p:sp>
    </p:spTree>
    <p:extLst>
      <p:ext uri="{BB962C8B-B14F-4D97-AF65-F5344CB8AC3E}">
        <p14:creationId xmlns:p14="http://schemas.microsoft.com/office/powerpoint/2010/main" val="2976877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“These</a:t>
            </a:r>
            <a:r>
              <a:rPr lang="en-US" baseline="0" dirty="0"/>
              <a:t> are vocabulary terms that were part of the PARC and SBAC (the two main testing consortia) 3</a:t>
            </a:r>
            <a:r>
              <a:rPr lang="en-US" baseline="30000" dirty="0"/>
              <a:t>rd</a:t>
            </a:r>
            <a:r>
              <a:rPr lang="en-US" baseline="0" dirty="0"/>
              <a:t> grade sample items.  Take a second to look at the list.</a:t>
            </a:r>
          </a:p>
          <a:p>
            <a:endParaRPr lang="en-US" baseline="0" dirty="0"/>
          </a:p>
          <a:p>
            <a:r>
              <a:rPr lang="en-US" baseline="0" dirty="0"/>
              <a:t>“Does anyone have students that might not know the meaning of some of these words?  Well let’s see what the research says about the impact of not knowing them.”</a:t>
            </a:r>
            <a:endParaRPr lang="en-US" dirty="0"/>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19</a:t>
            </a:fld>
            <a:endParaRPr lang="en-US"/>
          </a:p>
        </p:txBody>
      </p:sp>
    </p:spTree>
    <p:extLst>
      <p:ext uri="{BB962C8B-B14F-4D97-AF65-F5344CB8AC3E}">
        <p14:creationId xmlns:p14="http://schemas.microsoft.com/office/powerpoint/2010/main" val="3792914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Emphasize that knowledge and vocabulary are two sides of the same coin and progress naturally together as we learn about the world.  There are very few people who have huge vocabularies, but are deeply ignorant or vice versa.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114270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following is a list of topics that were featured in the </a:t>
            </a:r>
            <a:r>
              <a:rPr lang="en-US" b="1" baseline="0" dirty="0"/>
              <a:t>third grade</a:t>
            </a:r>
            <a:r>
              <a:rPr lang="en-US" b="0" baseline="0" dirty="0"/>
              <a:t> sample passages for PARCC &amp; SBAC (the two biggest testing consortia).  Give participants a chance to look over the list for themselves.  Ask them if they know of students who would not know much about these topics.</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21</a:t>
            </a:fld>
            <a:endParaRPr lang="en-US"/>
          </a:p>
        </p:txBody>
      </p:sp>
    </p:spTree>
    <p:extLst>
      <p:ext uri="{BB962C8B-B14F-4D97-AF65-F5344CB8AC3E}">
        <p14:creationId xmlns:p14="http://schemas.microsoft.com/office/powerpoint/2010/main" val="2593641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a:t>
            </a:r>
            <a:r>
              <a:rPr lang="en-US" baseline="0" dirty="0"/>
              <a:t> one disputes that prior knowledge is important to comprehension, but when students struggle with comprehension, we rarely focus on building knowledge as our primary intervention.  Instead we practice comprehension strategies, attempt to build stamina, or simply ask kids to practice.  </a:t>
            </a:r>
          </a:p>
          <a:p>
            <a:endParaRPr lang="en-US" baseline="0" dirty="0"/>
          </a:p>
          <a:p>
            <a:r>
              <a:rPr lang="en-US" baseline="0" dirty="0"/>
              <a:t>When many things seems important, knowing how big the impact of each factor is, helps us to choose an area to focus on.</a:t>
            </a:r>
          </a:p>
          <a:p>
            <a:endParaRPr lang="en-US" baseline="0" dirty="0"/>
          </a:p>
        </p:txBody>
      </p:sp>
      <p:sp>
        <p:nvSpPr>
          <p:cNvPr id="4" name="Slide Number Placeholder 3"/>
          <p:cNvSpPr>
            <a:spLocks noGrp="1"/>
          </p:cNvSpPr>
          <p:nvPr>
            <p:ph type="sldNum" sz="quarter" idx="10"/>
          </p:nvPr>
        </p:nvSpPr>
        <p:spPr/>
        <p:txBody>
          <a:bodyPr/>
          <a:lstStyle/>
          <a:p>
            <a:fld id="{9E7B2418-FF95-46BD-A14A-1581BD1D9F0C}" type="slidenum">
              <a:rPr lang="en-US" smtClean="0"/>
              <a:t>22</a:t>
            </a:fld>
            <a:endParaRPr lang="en-US"/>
          </a:p>
        </p:txBody>
      </p:sp>
    </p:spTree>
    <p:extLst>
      <p:ext uri="{BB962C8B-B14F-4D97-AF65-F5344CB8AC3E}">
        <p14:creationId xmlns:p14="http://schemas.microsoft.com/office/powerpoint/2010/main" val="2786076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Recht</a:t>
            </a:r>
            <a:r>
              <a:rPr lang="en-US" sz="1200" b="0" i="0" u="none" strike="noStrike" kern="1200" baseline="0" dirty="0">
                <a:solidFill>
                  <a:schemeClr val="tx1"/>
                </a:solidFill>
                <a:latin typeface="+mn-lt"/>
                <a:ea typeface="+mn-ea"/>
                <a:cs typeface="+mn-cs"/>
              </a:rPr>
              <a:t> and Leslie sought to answer exactly this question, by comparing the relative impact of reading ability to the impact of knowledge of a topic.  They had students read a passage about baseball and then tested students comprehension of the passage.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“Effect of Prior Knowledge on Good and Poor Readers‘ Memory of Text”  from Journal of Educational Psychology 1988, Vol. SO, No. 1, 16-20</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Had 7</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and 8</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grade students read a short text about baseball and tested them for comprehension using:</a:t>
            </a:r>
          </a:p>
          <a:p>
            <a:pPr marL="228600" indent="-228600">
              <a:buAutoNum type="arabicParenR"/>
            </a:pPr>
            <a:r>
              <a:rPr lang="en-US" sz="1200" b="0" i="0" u="none" strike="noStrike" kern="1200" baseline="0" dirty="0">
                <a:solidFill>
                  <a:schemeClr val="tx1"/>
                </a:solidFill>
                <a:latin typeface="+mn-lt"/>
                <a:ea typeface="+mn-ea"/>
                <a:cs typeface="+mn-cs"/>
              </a:rPr>
              <a:t>Verbal retelling</a:t>
            </a:r>
          </a:p>
          <a:p>
            <a:pPr marL="228600" indent="-228600">
              <a:buAutoNum type="arabicParenR"/>
            </a:pPr>
            <a:r>
              <a:rPr lang="en-US" sz="1200" b="0" i="0" u="none" strike="noStrike" kern="1200" baseline="0" dirty="0">
                <a:solidFill>
                  <a:schemeClr val="tx1"/>
                </a:solidFill>
                <a:latin typeface="+mn-lt"/>
                <a:ea typeface="+mn-ea"/>
                <a:cs typeface="+mn-cs"/>
              </a:rPr>
              <a:t>Reenactment with figurines</a:t>
            </a:r>
          </a:p>
          <a:p>
            <a:pPr marL="228600" indent="-228600">
              <a:buAutoNum type="arabicParenR"/>
            </a:pPr>
            <a:r>
              <a:rPr lang="en-US" sz="1200" b="0" i="0" u="none" strike="noStrike" kern="1200" baseline="0" dirty="0">
                <a:solidFill>
                  <a:schemeClr val="tx1"/>
                </a:solidFill>
                <a:latin typeface="+mn-lt"/>
                <a:ea typeface="+mn-ea"/>
                <a:cs typeface="+mn-cs"/>
              </a:rPr>
              <a:t>Verbal summary</a:t>
            </a:r>
          </a:p>
          <a:p>
            <a:pPr marL="228600" indent="-228600">
              <a:buAutoNum type="arabicParenR"/>
            </a:pPr>
            <a:r>
              <a:rPr lang="en-US" sz="1200" b="0" i="0" u="none" strike="noStrike" kern="1200" baseline="0" dirty="0">
                <a:solidFill>
                  <a:schemeClr val="tx1"/>
                </a:solidFill>
                <a:latin typeface="+mn-lt"/>
                <a:ea typeface="+mn-ea"/>
                <a:cs typeface="+mn-cs"/>
              </a:rPr>
              <a:t>Rating ideas from the story in terms of importance.</a:t>
            </a:r>
          </a:p>
        </p:txBody>
      </p:sp>
      <p:sp>
        <p:nvSpPr>
          <p:cNvPr id="4" name="Slide Number Placeholder 3"/>
          <p:cNvSpPr>
            <a:spLocks noGrp="1"/>
          </p:cNvSpPr>
          <p:nvPr>
            <p:ph type="sldNum" sz="quarter" idx="10"/>
          </p:nvPr>
        </p:nvSpPr>
        <p:spPr/>
        <p:txBody>
          <a:bodyPr/>
          <a:lstStyle/>
          <a:p>
            <a:fld id="{A1E40C97-30D4-4C07-8A71-6C9FFD299178}" type="slidenum">
              <a:rPr lang="en-US" smtClean="0"/>
              <a:t>23</a:t>
            </a:fld>
            <a:endParaRPr lang="en-US"/>
          </a:p>
        </p:txBody>
      </p:sp>
    </p:spTree>
    <p:extLst>
      <p:ext uri="{BB962C8B-B14F-4D97-AF65-F5344CB8AC3E}">
        <p14:creationId xmlns:p14="http://schemas.microsoft.com/office/powerpoint/2010/main" val="361015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a:t>
            </a:fld>
            <a:endParaRPr lang="en-US"/>
          </a:p>
        </p:txBody>
      </p:sp>
    </p:spTree>
    <p:extLst>
      <p:ext uri="{BB962C8B-B14F-4D97-AF65-F5344CB8AC3E}">
        <p14:creationId xmlns:p14="http://schemas.microsoft.com/office/powerpoint/2010/main" val="234686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lnSpcReduction="10000"/>
          </a:bodyPr>
          <a:lstStyle/>
          <a:p>
            <a:r>
              <a:rPr lang="en-US" dirty="0"/>
              <a:t>Quick check for understanding/following along.  Ask people who they</a:t>
            </a:r>
            <a:r>
              <a:rPr lang="en-US" baseline="0" dirty="0"/>
              <a:t> think was in each category (i.e. likely “jocks” in the low reading ability, high baseball knowledge group; “nerds” in the high ability low knowledge of baseball group).</a:t>
            </a:r>
          </a:p>
          <a:p>
            <a:endParaRPr lang="en-US" baseline="0" dirty="0"/>
          </a:p>
          <a:p>
            <a:r>
              <a:rPr lang="en-US" baseline="0" dirty="0"/>
              <a:t>The students in these 4 groups read a passage about baseball and then took a test of their comprehension.  Ask participants to predict what % of questions on a reading comprehension test each category of student would get right.  The best is for them to draw a grid on their paper and put an actual % of predicted questions correct in each quadrant.  Tell them that the colors are so they can quickly match the group with the graphs on the next slide.</a:t>
            </a:r>
          </a:p>
          <a:p>
            <a:endParaRPr lang="en-US" baseline="0" dirty="0"/>
          </a:p>
          <a:p>
            <a:r>
              <a:rPr lang="en-US" b="1" baseline="0" dirty="0"/>
              <a:t>Technical Notes:</a:t>
            </a:r>
          </a:p>
          <a:p>
            <a:endParaRPr lang="en-US" baseline="0" dirty="0"/>
          </a:p>
          <a:p>
            <a:r>
              <a:rPr lang="en-US" sz="1200" b="0" i="0" u="none" strike="noStrike" kern="1200" baseline="0" dirty="0">
                <a:solidFill>
                  <a:schemeClr val="tx1"/>
                </a:solidFill>
                <a:latin typeface="+mn-lt"/>
                <a:ea typeface="+mn-ea"/>
                <a:cs typeface="+mn-cs"/>
              </a:rPr>
              <a:t>“The high-ability /high-knowledge cell had 10 boys and 6 girls; the high ability/low-knowledge cell had 3 boys and 13 girls; the low-ability/</a:t>
            </a:r>
          </a:p>
          <a:p>
            <a:r>
              <a:rPr lang="en-US" sz="1200" b="0" i="0" u="none" strike="noStrike" kern="1200" baseline="0" dirty="0">
                <a:solidFill>
                  <a:schemeClr val="tx1"/>
                </a:solidFill>
                <a:latin typeface="+mn-lt"/>
                <a:ea typeface="+mn-ea"/>
                <a:cs typeface="+mn-cs"/>
              </a:rPr>
              <a:t>high-knowledge cell had 12 boys and 4 girls; and the low-ability/low knowledge cell had 7 boys and 9 girls.”</a:t>
            </a:r>
            <a:endParaRPr lang="en-US" dirty="0"/>
          </a:p>
          <a:p>
            <a:endParaRPr lang="en-US" dirty="0"/>
          </a:p>
          <a:p>
            <a:r>
              <a:rPr lang="en-US" dirty="0"/>
              <a:t>High</a:t>
            </a:r>
            <a:r>
              <a:rPr lang="en-US" baseline="0" dirty="0"/>
              <a:t> reading ability was defined as 70</a:t>
            </a:r>
            <a:r>
              <a:rPr lang="en-US" baseline="30000" dirty="0"/>
              <a:t>th</a:t>
            </a:r>
            <a:r>
              <a:rPr lang="en-US" baseline="0" dirty="0"/>
              <a:t> percentile or higher on a standardized test of reading.  Low reading ability was defined as 30</a:t>
            </a:r>
            <a:r>
              <a:rPr lang="en-US" baseline="30000" dirty="0"/>
              <a:t>th</a:t>
            </a:r>
            <a:r>
              <a:rPr lang="en-US" baseline="0" dirty="0"/>
              <a:t> percentile or lower.</a:t>
            </a:r>
          </a:p>
          <a:p>
            <a:endParaRPr lang="en-US" baseline="0" dirty="0"/>
          </a:p>
          <a:p>
            <a:r>
              <a:rPr lang="en-US" baseline="0" dirty="0"/>
              <a:t>High knowledge of baseball was defined as 70</a:t>
            </a:r>
            <a:r>
              <a:rPr lang="en-US" baseline="30000" dirty="0"/>
              <a:t>th</a:t>
            </a:r>
            <a:r>
              <a:rPr lang="en-US" baseline="0" dirty="0"/>
              <a:t> percentile or higher on a test of baseball knowledge. Low baseball ability was defined as 30</a:t>
            </a:r>
            <a:r>
              <a:rPr lang="en-US" baseline="30000" dirty="0"/>
              <a:t>th</a:t>
            </a:r>
            <a:r>
              <a:rPr lang="en-US" baseline="0" dirty="0"/>
              <a:t> percentile or lower.</a:t>
            </a:r>
            <a:endParaRPr lang="en-US" dirty="0"/>
          </a:p>
        </p:txBody>
      </p:sp>
      <p:sp>
        <p:nvSpPr>
          <p:cNvPr id="4" name="Slide Number Placeholder 3"/>
          <p:cNvSpPr>
            <a:spLocks noGrp="1"/>
          </p:cNvSpPr>
          <p:nvPr>
            <p:ph type="sldNum" sz="quarter" idx="10"/>
          </p:nvPr>
        </p:nvSpPr>
        <p:spPr/>
        <p:txBody>
          <a:bodyPr/>
          <a:lstStyle/>
          <a:p>
            <a:fld id="{A1E40C97-30D4-4C07-8A71-6C9FFD299178}" type="slidenum">
              <a:rPr lang="en-US" smtClean="0"/>
              <a:t>24</a:t>
            </a:fld>
            <a:endParaRPr lang="en-US"/>
          </a:p>
        </p:txBody>
      </p:sp>
    </p:spTree>
    <p:extLst>
      <p:ext uri="{BB962C8B-B14F-4D97-AF65-F5344CB8AC3E}">
        <p14:creationId xmlns:p14="http://schemas.microsoft.com/office/powerpoint/2010/main" val="2944623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After</a:t>
            </a:r>
            <a:r>
              <a:rPr lang="en-US" sz="1200" b="0" i="0" u="none" strike="noStrike" kern="1200" baseline="0" dirty="0">
                <a:solidFill>
                  <a:schemeClr val="tx1"/>
                </a:solidFill>
                <a:effectLst/>
                <a:latin typeface="+mn-lt"/>
                <a:ea typeface="+mn-ea"/>
                <a:cs typeface="+mn-cs"/>
              </a:rPr>
              <a:t> they predict percentages, show them this slide and give them a minute to take it in.  They should notice that the low reading ability students with high knowledge (the “jocks”) outperformed the high reading ability students with low knowledge (the “nerds”). In addition there is little difference between the two high knowledge groups and the two low knowledge groups.</a:t>
            </a: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from pg. 18, table 1, </a:t>
            </a:r>
            <a:r>
              <a:rPr lang="en-US" sz="1200" b="0" i="0" u="none" strike="noStrike" kern="1200" dirty="0" err="1">
                <a:solidFill>
                  <a:schemeClr val="tx1"/>
                </a:solidFill>
                <a:effectLst/>
                <a:latin typeface="+mn-lt"/>
                <a:ea typeface="+mn-ea"/>
                <a:cs typeface="+mn-cs"/>
              </a:rPr>
              <a:t>Recht</a:t>
            </a:r>
            <a:r>
              <a:rPr lang="en-US" sz="1200" b="0" i="0" u="none" strike="noStrike" kern="1200" dirty="0">
                <a:solidFill>
                  <a:schemeClr val="tx1"/>
                </a:solidFill>
                <a:effectLst/>
                <a:latin typeface="+mn-lt"/>
                <a:ea typeface="+mn-ea"/>
                <a:cs typeface="+mn-cs"/>
              </a:rPr>
              <a:t> &amp; Leslie 1988.</a:t>
            </a:r>
            <a:r>
              <a:rPr lang="en-US" sz="1200" b="0" i="0" u="none" strike="noStrike" kern="1200" baseline="0" dirty="0">
                <a:solidFill>
                  <a:schemeClr val="tx1"/>
                </a:solidFill>
                <a:effectLst/>
                <a:latin typeface="+mn-lt"/>
                <a:ea typeface="+mn-ea"/>
                <a:cs typeface="+mn-cs"/>
              </a:rPr>
              <a:t> (Qualitative Measure) </a:t>
            </a:r>
            <a:r>
              <a:rPr lang="en-US" sz="1200" b="0" i="1" u="none" strike="noStrike" kern="1200" baseline="0" dirty="0">
                <a:solidFill>
                  <a:schemeClr val="tx1"/>
                </a:solidFill>
                <a:effectLst/>
                <a:latin typeface="+mn-lt"/>
                <a:ea typeface="+mn-ea"/>
                <a:cs typeface="+mn-cs"/>
              </a:rPr>
              <a:t>Note: conversion from raw numbers to percentages achieved by dividing score by achieved by total possible score.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1"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effectLst/>
                <a:latin typeface="+mn-lt"/>
                <a:ea typeface="+mn-ea"/>
                <a:cs typeface="+mn-cs"/>
              </a:rPr>
              <a:t>Frequently Asked Questions: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b="0" i="0" u="none" strike="noStrike" kern="1200" baseline="0" dirty="0">
                <a:solidFill>
                  <a:schemeClr val="tx1"/>
                </a:solidFill>
                <a:effectLst/>
                <a:latin typeface="+mn-lt"/>
                <a:ea typeface="+mn-ea"/>
                <a:cs typeface="+mn-cs"/>
              </a:rPr>
              <a:t>Is this study generalizable?  Yes! In fact a European study replicated the finding exactly with students of a totally different background on the topic of soccer. Additional research has shown similar results on a wide variety of other topic and subject areas.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sz="1200" b="0" i="0" u="none" strike="noStrike" kern="1200" baseline="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dirty="0"/>
              <a:t>Is</a:t>
            </a:r>
            <a:r>
              <a:rPr lang="en-US" b="0" i="0" baseline="0" dirty="0"/>
              <a:t> the impact here from knowledge or from interest?  </a:t>
            </a:r>
            <a:r>
              <a:rPr lang="en-US" b="1" i="0" baseline="0" dirty="0"/>
              <a:t>Knowledge</a:t>
            </a:r>
            <a:r>
              <a:rPr lang="en-US" b="0" i="0" baseline="0" dirty="0"/>
              <a:t>.  It’s hard to disentangle these variables, but a separate study using basketball was able to distinguish the two and found that the one that had the major impact was knowledge.</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0" i="0" baseline="0" dirty="0"/>
              <a:t>If knowledge is so important does this undermine the value of close reading?  No.  Close reading teaches students how to </a:t>
            </a:r>
            <a:r>
              <a:rPr lang="en-US" b="1" i="0" baseline="0" dirty="0"/>
              <a:t>gain knowledge</a:t>
            </a:r>
            <a:r>
              <a:rPr lang="en-US" b="0" i="0" baseline="0" dirty="0"/>
              <a:t> from text by attending to it carefully.  But, as we will soon discuss, high volume reading of informational text is also necessary to build the base of knowledge and vocabulary necessary to succeed with close reading.  This is a BOTH, AND type of question, not an either or.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0" i="0" dirty="0"/>
          </a:p>
          <a:p>
            <a:endParaRPr lang="en-US" dirty="0"/>
          </a:p>
        </p:txBody>
      </p:sp>
      <p:sp>
        <p:nvSpPr>
          <p:cNvPr id="4" name="Slide Number Placeholder 3"/>
          <p:cNvSpPr>
            <a:spLocks noGrp="1"/>
          </p:cNvSpPr>
          <p:nvPr>
            <p:ph type="sldNum" sz="quarter" idx="10"/>
          </p:nvPr>
        </p:nvSpPr>
        <p:spPr/>
        <p:txBody>
          <a:bodyPr/>
          <a:lstStyle/>
          <a:p>
            <a:fld id="{2B62058F-CD89-483D-B87A-45828702BF93}" type="slidenum">
              <a:rPr lang="en-US" smtClean="0"/>
              <a:t>25</a:t>
            </a:fld>
            <a:endParaRPr lang="en-US"/>
          </a:p>
        </p:txBody>
      </p:sp>
    </p:spTree>
    <p:extLst>
      <p:ext uri="{BB962C8B-B14F-4D97-AF65-F5344CB8AC3E}">
        <p14:creationId xmlns:p14="http://schemas.microsoft.com/office/powerpoint/2010/main" val="1034352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62058F-CD89-483D-B87A-45828702BF93}" type="slidenum">
              <a:rPr lang="en-US" smtClean="0"/>
              <a:t>26</a:t>
            </a:fld>
            <a:endParaRPr lang="en-US"/>
          </a:p>
        </p:txBody>
      </p:sp>
    </p:spTree>
    <p:extLst>
      <p:ext uri="{BB962C8B-B14F-4D97-AF65-F5344CB8AC3E}">
        <p14:creationId xmlns:p14="http://schemas.microsoft.com/office/powerpoint/2010/main" val="2955021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from pg. 18, table 1, </a:t>
            </a:r>
            <a:r>
              <a:rPr lang="en-US" sz="1200" b="0" i="0" u="none" strike="noStrike" kern="1200" dirty="0" err="1">
                <a:solidFill>
                  <a:schemeClr val="tx1"/>
                </a:solidFill>
                <a:effectLst/>
                <a:latin typeface="+mn-lt"/>
                <a:ea typeface="+mn-ea"/>
                <a:cs typeface="+mn-cs"/>
              </a:rPr>
              <a:t>Recht</a:t>
            </a:r>
            <a:r>
              <a:rPr lang="en-US" sz="1200" b="0" i="0" u="none" strike="noStrike" kern="1200" dirty="0">
                <a:solidFill>
                  <a:schemeClr val="tx1"/>
                </a:solidFill>
                <a:effectLst/>
                <a:latin typeface="+mn-lt"/>
                <a:ea typeface="+mn-ea"/>
                <a:cs typeface="+mn-cs"/>
              </a:rPr>
              <a:t> &amp; Leslie 1988.</a:t>
            </a:r>
            <a:r>
              <a:rPr lang="en-US" sz="1200" b="0" i="0" u="none" strike="noStrike"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B62058F-CD89-483D-B87A-45828702BF93}" type="slidenum">
              <a:rPr lang="en-US" smtClean="0"/>
              <a:t>27</a:t>
            </a:fld>
            <a:endParaRPr lang="en-US"/>
          </a:p>
        </p:txBody>
      </p:sp>
    </p:spTree>
    <p:extLst>
      <p:ext uri="{BB962C8B-B14F-4D97-AF65-F5344CB8AC3E}">
        <p14:creationId xmlns:p14="http://schemas.microsoft.com/office/powerpoint/2010/main" val="3115323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a:t>
            </a:r>
            <a:r>
              <a:rPr lang="en-US" baseline="0" dirty="0"/>
              <a:t> second bullet point here has a big implication for student scaffolds.  By helping students build their knowledge, “low readers” can perform at levels similar to “high readers.”  </a:t>
            </a:r>
            <a:endParaRPr lang="en-US" dirty="0"/>
          </a:p>
          <a:p>
            <a:endParaRPr lang="en-US" dirty="0"/>
          </a:p>
          <a:p>
            <a:r>
              <a:rPr lang="en-US" b="1" dirty="0"/>
              <a:t>Reference:</a:t>
            </a:r>
          </a:p>
          <a:p>
            <a:r>
              <a:rPr lang="en-US" dirty="0"/>
              <a:t>“With adequate prior knowledge, those students who are comprehending below the 30th percentile on the SRA [standardize reading assessment] are comparable with those above the 30th percentile in reenactment, verbal recall, and the ability to summarize text.” (pg. 19)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B62058F-CD89-483D-B87A-45828702BF93}" type="slidenum">
              <a:rPr lang="en-US" smtClean="0"/>
              <a:t>28</a:t>
            </a:fld>
            <a:endParaRPr lang="en-US"/>
          </a:p>
        </p:txBody>
      </p:sp>
    </p:spTree>
    <p:extLst>
      <p:ext uri="{BB962C8B-B14F-4D97-AF65-F5344CB8AC3E}">
        <p14:creationId xmlns:p14="http://schemas.microsoft.com/office/powerpoint/2010/main" val="542893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research</a:t>
            </a:r>
            <a:r>
              <a:rPr lang="en-US" baseline="0" dirty="0"/>
              <a:t> is in direct opposition to current instructional practice where we identify a reader by an F &amp; P level, and if you are a level J then you read only level J books.  But a level J reader on science passages may be a level T reader on explorers, if they have knowledge of that topic.  By letting them read only level J texts we deny them access to more complex text that they could access and learn from on a topic on which they have knowledge. </a:t>
            </a:r>
            <a:endParaRPr lang="en-US" dirty="0"/>
          </a:p>
        </p:txBody>
      </p:sp>
      <p:sp>
        <p:nvSpPr>
          <p:cNvPr id="4" name="Slide Number Placeholder 3"/>
          <p:cNvSpPr>
            <a:spLocks noGrp="1"/>
          </p:cNvSpPr>
          <p:nvPr>
            <p:ph type="sldNum" sz="quarter" idx="10"/>
          </p:nvPr>
        </p:nvSpPr>
        <p:spPr/>
        <p:txBody>
          <a:bodyPr/>
          <a:lstStyle/>
          <a:p>
            <a:fld id="{2B62058F-CD89-483D-B87A-45828702BF93}" type="slidenum">
              <a:rPr lang="en-US" smtClean="0"/>
              <a:t>29</a:t>
            </a:fld>
            <a:endParaRPr lang="en-US"/>
          </a:p>
        </p:txBody>
      </p:sp>
    </p:spTree>
    <p:extLst>
      <p:ext uri="{BB962C8B-B14F-4D97-AF65-F5344CB8AC3E}">
        <p14:creationId xmlns:p14="http://schemas.microsoft.com/office/powerpoint/2010/main" val="806538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get this, but we</a:t>
            </a:r>
            <a:r>
              <a:rPr lang="en-US" baseline="0" dirty="0"/>
              <a:t> ignore it.  Ask teachers in an elevator what the most important areas to focus on to improve reading scores on the test.  Listen to what they say. They never say vocabulary or building content knowledge.  Everyone knows it’s important, but we don’t make it a focus.  But if we could only see through our students eyes, we might re-prioritize.”</a:t>
            </a:r>
            <a:endParaRPr lang="en-US" dirty="0"/>
          </a:p>
        </p:txBody>
      </p:sp>
      <p:sp>
        <p:nvSpPr>
          <p:cNvPr id="4" name="Slide Number Placeholder 3"/>
          <p:cNvSpPr>
            <a:spLocks noGrp="1"/>
          </p:cNvSpPr>
          <p:nvPr>
            <p:ph type="sldNum" sz="quarter" idx="10"/>
          </p:nvPr>
        </p:nvSpPr>
        <p:spPr/>
        <p:txBody>
          <a:bodyPr/>
          <a:lstStyle/>
          <a:p>
            <a:fld id="{9E7B2418-FF95-46BD-A14A-1581BD1D9F0C}" type="slidenum">
              <a:rPr lang="en-US" smtClean="0"/>
              <a:t>30</a:t>
            </a:fld>
            <a:endParaRPr lang="en-US"/>
          </a:p>
        </p:txBody>
      </p:sp>
    </p:spTree>
    <p:extLst>
      <p:ext uri="{BB962C8B-B14F-4D97-AF65-F5344CB8AC3E}">
        <p14:creationId xmlns:p14="http://schemas.microsoft.com/office/powerpoint/2010/main" val="2179564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What comes next is a way</a:t>
            </a:r>
            <a:r>
              <a:rPr lang="en-US" baseline="0" dirty="0"/>
              <a:t> of making the point vivid and memorable, and emphasizing not just the instructional value, but the </a:t>
            </a:r>
            <a:r>
              <a:rPr lang="en-US" i="1" baseline="0" dirty="0"/>
              <a:t>moral urgency </a:t>
            </a:r>
            <a:r>
              <a:rPr lang="en-US" i="0" baseline="0" dirty="0"/>
              <a:t>of helping kids develop the word and world knowledge they need.  If we don’t help them rapidly gain vocab and knowledge, this is what they face every time they open a book or newspaper.</a:t>
            </a:r>
            <a:endParaRPr lang="en-US" i="1" dirty="0"/>
          </a:p>
        </p:txBody>
      </p:sp>
      <p:sp>
        <p:nvSpPr>
          <p:cNvPr id="4" name="Slide Number Placeholder 3"/>
          <p:cNvSpPr>
            <a:spLocks noGrp="1"/>
          </p:cNvSpPr>
          <p:nvPr>
            <p:ph type="sldNum" sz="quarter" idx="10"/>
          </p:nvPr>
        </p:nvSpPr>
        <p:spPr/>
        <p:txBody>
          <a:bodyPr/>
          <a:lstStyle/>
          <a:p>
            <a:fld id="{CB92E288-0D9A-42D5-9361-C908F019CCF0}" type="slidenum">
              <a:rPr lang="en-US" smtClean="0"/>
              <a:t>31</a:t>
            </a:fld>
            <a:endParaRPr lang="en-US"/>
          </a:p>
        </p:txBody>
      </p:sp>
    </p:spTree>
    <p:extLst>
      <p:ext uri="{BB962C8B-B14F-4D97-AF65-F5344CB8AC3E}">
        <p14:creationId xmlns:p14="http://schemas.microsoft.com/office/powerpoint/2010/main" val="111322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seems like a lot of black marks,</a:t>
            </a:r>
            <a:r>
              <a:rPr lang="en-US" baseline="0" dirty="0"/>
              <a:t> and for some students it would be less.  Think first of 3</a:t>
            </a:r>
            <a:r>
              <a:rPr lang="en-US" baseline="30000" dirty="0"/>
              <a:t>rd</a:t>
            </a:r>
            <a:r>
              <a:rPr lang="en-US" baseline="0" dirty="0"/>
              <a:t> graders, and especially, struggling 3</a:t>
            </a:r>
            <a:r>
              <a:rPr lang="en-US" baseline="30000" dirty="0"/>
              <a:t>rd</a:t>
            </a:r>
            <a:r>
              <a:rPr lang="en-US" baseline="0" dirty="0"/>
              <a:t> graders. </a:t>
            </a:r>
            <a:r>
              <a:rPr lang="en-US" dirty="0"/>
              <a:t>Walk audience through the 1</a:t>
            </a:r>
            <a:r>
              <a:rPr lang="en-US" baseline="30000" dirty="0"/>
              <a:t>st</a:t>
            </a:r>
            <a:r>
              <a:rPr lang="en-US" dirty="0"/>
              <a:t> paragraph,</a:t>
            </a:r>
            <a:r>
              <a:rPr lang="en-US" baseline="0" dirty="0"/>
              <a:t> what was blacked out and why. </a:t>
            </a:r>
            <a:br>
              <a:rPr lang="en-US" dirty="0"/>
            </a:br>
            <a:endParaRPr lang="en-US" dirty="0"/>
          </a:p>
          <a:p>
            <a:endParaRPr lang="en-US" dirty="0"/>
          </a:p>
          <a:p>
            <a:r>
              <a:rPr lang="en-US" dirty="0"/>
              <a:t>Inform</a:t>
            </a:r>
            <a:r>
              <a:rPr lang="en-US" baseline="0" dirty="0"/>
              <a:t> them that the words blacked out are:</a:t>
            </a:r>
          </a:p>
          <a:p>
            <a:pPr marL="228600" indent="-228600">
              <a:buAutoNum type="arabicParenR"/>
            </a:pPr>
            <a:r>
              <a:rPr lang="en-US" baseline="0" dirty="0"/>
              <a:t>Including both academic tier 2 words (fascinating), and domain specific tier 3 words (glacier),</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Also blacked out are topics or subject knowledge they don’t know about.  (Alaska)</a:t>
            </a:r>
          </a:p>
          <a:p>
            <a:pPr marL="228600" indent="-228600">
              <a:buAutoNum type="arabicParenR"/>
            </a:pPr>
            <a:r>
              <a:rPr lang="en-US" baseline="0" dirty="0"/>
              <a:t>This based on the knowledge and vocab of the WEAKEST 3</a:t>
            </a:r>
            <a:r>
              <a:rPr lang="en-US" baseline="30000" dirty="0"/>
              <a:t>rd</a:t>
            </a:r>
            <a:r>
              <a:rPr lang="en-US" baseline="0" dirty="0"/>
              <a:t> grade readers (those we talked about at the beginning); for others it would obviously be less, but it still just a milder version of this.</a:t>
            </a:r>
          </a:p>
          <a:p>
            <a:pPr marL="228600" indent="-228600">
              <a:buAutoNum type="arabicParenR"/>
            </a:pPr>
            <a:endParaRPr lang="en-US" baseline="0" dirty="0"/>
          </a:p>
          <a:p>
            <a:pPr marL="228600" indent="-228600">
              <a:buAutoNum type="arabicParenR"/>
            </a:pPr>
            <a:endParaRPr lang="en-US" baseline="0" dirty="0"/>
          </a:p>
          <a:p>
            <a:pPr marL="228600" indent="-228600">
              <a:buAutoNum type="arabicParenR"/>
            </a:pPr>
            <a:endParaRPr lang="en-US" baseline="0" dirty="0"/>
          </a:p>
        </p:txBody>
      </p:sp>
      <p:sp>
        <p:nvSpPr>
          <p:cNvPr id="4" name="Slide Number Placeholder 3"/>
          <p:cNvSpPr>
            <a:spLocks noGrp="1"/>
          </p:cNvSpPr>
          <p:nvPr>
            <p:ph type="sldNum" sz="quarter" idx="10"/>
          </p:nvPr>
        </p:nvSpPr>
        <p:spPr/>
        <p:txBody>
          <a:bodyPr/>
          <a:lstStyle/>
          <a:p>
            <a:fld id="{CB92E288-0D9A-42D5-9361-C908F019CCF0}" type="slidenum">
              <a:rPr lang="en-US" smtClean="0"/>
              <a:t>32</a:t>
            </a:fld>
            <a:endParaRPr lang="en-US"/>
          </a:p>
        </p:txBody>
      </p:sp>
    </p:spTree>
    <p:extLst>
      <p:ext uri="{BB962C8B-B14F-4D97-AF65-F5344CB8AC3E}">
        <p14:creationId xmlns:p14="http://schemas.microsoft.com/office/powerpoint/2010/main" val="4209636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Read some of this aloud filling in the blanks with the word “something.”   It’s not necessary to do it as a full exercise, or to read through every slide.  Just enough to get the point across.</a:t>
            </a:r>
            <a:endParaRPr lang="en-US" i="1" dirty="0"/>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33</a:t>
            </a:fld>
            <a:endParaRPr lang="en-US"/>
          </a:p>
        </p:txBody>
      </p:sp>
    </p:spTree>
    <p:extLst>
      <p:ext uri="{BB962C8B-B14F-4D97-AF65-F5344CB8AC3E}">
        <p14:creationId xmlns:p14="http://schemas.microsoft.com/office/powerpoint/2010/main" val="277420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40C97-30D4-4C07-8A71-6C9FFD29917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535281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34</a:t>
            </a:fld>
            <a:endParaRPr lang="en-US"/>
          </a:p>
        </p:txBody>
      </p:sp>
    </p:spTree>
    <p:extLst>
      <p:ext uri="{BB962C8B-B14F-4D97-AF65-F5344CB8AC3E}">
        <p14:creationId xmlns:p14="http://schemas.microsoft.com/office/powerpoint/2010/main" val="3058006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Many</a:t>
            </a:r>
            <a:r>
              <a:rPr lang="en-US" baseline="0" dirty="0"/>
              <a:t> people talk about helping students reading stamina.  How much MORE stamina does it take to read like this, than it would if you KNEW the words and topics that were blacked out.</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35</a:t>
            </a:fld>
            <a:endParaRPr lang="en-US"/>
          </a:p>
        </p:txBody>
      </p:sp>
    </p:spTree>
    <p:extLst>
      <p:ext uri="{BB962C8B-B14F-4D97-AF65-F5344CB8AC3E}">
        <p14:creationId xmlns:p14="http://schemas.microsoft.com/office/powerpoint/2010/main" val="4148754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Next slides</a:t>
            </a:r>
            <a:r>
              <a:rPr lang="en-US" baseline="0" dirty="0"/>
              <a:t> shows the “answer key” for the PARCC redacted activity.  You can got through some of it so they can see what topics are words might draw a blank for most students. Even if they only feel that ½ of these words and topics would be unknown to students they can see how difficult it would be to comprehend. </a:t>
            </a:r>
          </a:p>
          <a:p>
            <a:endParaRPr lang="en-US" i="1" baseline="0" dirty="0"/>
          </a:p>
        </p:txBody>
      </p:sp>
      <p:sp>
        <p:nvSpPr>
          <p:cNvPr id="4" name="Slide Number Placeholder 3"/>
          <p:cNvSpPr>
            <a:spLocks noGrp="1"/>
          </p:cNvSpPr>
          <p:nvPr>
            <p:ph type="sldNum" sz="quarter" idx="10"/>
          </p:nvPr>
        </p:nvSpPr>
        <p:spPr/>
        <p:txBody>
          <a:bodyPr/>
          <a:lstStyle/>
          <a:p>
            <a:fld id="{CB92E288-0D9A-42D5-9361-C908F019CCF0}" type="slidenum">
              <a:rPr lang="en-US" smtClean="0"/>
              <a:t>36</a:t>
            </a:fld>
            <a:endParaRPr lang="en-US"/>
          </a:p>
        </p:txBody>
      </p:sp>
    </p:spTree>
    <p:extLst>
      <p:ext uri="{BB962C8B-B14F-4D97-AF65-F5344CB8AC3E}">
        <p14:creationId xmlns:p14="http://schemas.microsoft.com/office/powerpoint/2010/main" val="21819338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a:spcAft>
                <a:spcPts val="600"/>
              </a:spcAft>
            </a:pPr>
            <a:endParaRPr lang="en-US" sz="1800" dirty="0">
              <a:latin typeface="Times New Roman" panose="02020603050405020304" pitchFamily="18" charset="0"/>
              <a:ea typeface="Calibri" panose="020F0502020204030204" pitchFamily="34" charset="0"/>
            </a:endParaRPr>
          </a:p>
          <a:p>
            <a:pPr marL="342900">
              <a:spcAft>
                <a:spcPts val="600"/>
              </a:spcAft>
            </a:pPr>
            <a:r>
              <a:rPr lang="en-US" dirty="0">
                <a:latin typeface="Times New Roman" panose="02020603050405020304" pitchFamily="18" charset="0"/>
                <a:cs typeface="Times New Roman" panose="02020603050405020304" pitchFamily="18" charset="0"/>
              </a:rPr>
              <a:t>*Note: A number of these words repeat throughout the text, especially “Japan”.  Though repetition can at times increase students’ comprehension of a text if the repeated term is completely unfamiliar to students and the text does not explicitly or implicitly provide support for students to determine its meaning than the repetition makes comprehension even less likely.</a:t>
            </a:r>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42</a:t>
            </a:fld>
            <a:endParaRPr lang="en-US"/>
          </a:p>
        </p:txBody>
      </p:sp>
    </p:spTree>
    <p:extLst>
      <p:ext uri="{BB962C8B-B14F-4D97-AF65-F5344CB8AC3E}">
        <p14:creationId xmlns:p14="http://schemas.microsoft.com/office/powerpoint/2010/main" val="4253411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a:t>At this point take some time for them to discuss how seeing the passage like this connects to the reading comprehension questions provided with the passage. Let them discuss and </a:t>
            </a:r>
            <a:r>
              <a:rPr lang="en-US" sz="1200" dirty="0"/>
              <a:t>really drive the point home about what kids </a:t>
            </a:r>
            <a:r>
              <a:rPr lang="en-US" sz="1200" b="1" i="1" dirty="0"/>
              <a:t>need</a:t>
            </a:r>
            <a:r>
              <a:rPr lang="en-US" sz="1200" dirty="0"/>
              <a:t> (reading strategies? or knowledge and vocab?), you can ask teachers to imagine being asked the questions about the passage they just read.</a:t>
            </a:r>
          </a:p>
          <a:p>
            <a:pPr marL="483306" indent="-483306">
              <a:buFont typeface="+mj-lt"/>
              <a:buAutoNum type="arabicPeriod"/>
            </a:pPr>
            <a:r>
              <a:rPr lang="en-US" sz="1200" b="1" dirty="0"/>
              <a:t>Specific details - </a:t>
            </a:r>
            <a:r>
              <a:rPr lang="en-US" sz="1200" dirty="0"/>
              <a:t>What was one problem that Eliza experienced?  Find evidence in the text to support your answer.</a:t>
            </a:r>
          </a:p>
          <a:p>
            <a:pPr marL="483306" indent="-483306">
              <a:buFont typeface="+mj-lt"/>
              <a:buAutoNum type="arabicPeriod"/>
            </a:pPr>
            <a:r>
              <a:rPr lang="en-US" sz="1200" b="1" dirty="0"/>
              <a:t>Inferences - </a:t>
            </a:r>
            <a:r>
              <a:rPr lang="en-US" sz="1200" dirty="0"/>
              <a:t>What can you infer about the relationship between Japan and America from the response of the Japanese government to President Taft’s actions?</a:t>
            </a:r>
          </a:p>
          <a:p>
            <a:pPr marL="483306" indent="-483306">
              <a:buFont typeface="+mj-lt"/>
              <a:buAutoNum type="arabicPeriod"/>
            </a:pPr>
            <a:r>
              <a:rPr lang="en-US" sz="1200" b="1" dirty="0"/>
              <a:t>Main idea</a:t>
            </a:r>
            <a:r>
              <a:rPr lang="en-US" sz="1200" dirty="0"/>
              <a:t> – How did Eliza eventually achieve her dream?</a:t>
            </a:r>
          </a:p>
          <a:p>
            <a:r>
              <a:rPr lang="en-US" dirty="0"/>
              <a:t>Does failure to answer these questions correctly mean that you don’t have mastery of the SKILLS required by the questions?  </a:t>
            </a:r>
          </a:p>
          <a:p>
            <a:r>
              <a:rPr lang="en-US" dirty="0"/>
              <a:t>Why or why not?</a:t>
            </a:r>
          </a:p>
          <a:p>
            <a:r>
              <a:rPr lang="en-US" dirty="0"/>
              <a:t>What would you most need to answer these questions?</a:t>
            </a:r>
          </a:p>
          <a:p>
            <a:endParaRPr lang="en-US" dirty="0"/>
          </a:p>
          <a:p>
            <a:r>
              <a:rPr lang="en-US" dirty="0"/>
              <a:t>Discuss</a:t>
            </a:r>
            <a:r>
              <a:rPr lang="en-US" baseline="0" dirty="0"/>
              <a:t> and share out.</a:t>
            </a:r>
            <a:endParaRPr lang="en-US" dirty="0"/>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43</a:t>
            </a:fld>
            <a:endParaRPr lang="en-US"/>
          </a:p>
        </p:txBody>
      </p:sp>
    </p:spTree>
    <p:extLst>
      <p:ext uri="{BB962C8B-B14F-4D97-AF65-F5344CB8AC3E}">
        <p14:creationId xmlns:p14="http://schemas.microsoft.com/office/powerpoint/2010/main" val="3648244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dirty="0"/>
              <a:t>From the standards:  </a:t>
            </a:r>
          </a:p>
          <a:p>
            <a:pPr marL="0" indent="0">
              <a:buNone/>
            </a:pPr>
            <a:endParaRPr lang="en-US" dirty="0"/>
          </a:p>
          <a:p>
            <a:pPr marL="0" indent="0">
              <a:buNone/>
            </a:pPr>
            <a:r>
              <a:rPr lang="en-US" dirty="0"/>
              <a:t>Building knowledge systematically in English language arts is like giving children various pieces of a puzzle in each grade that, over time, will form one big picture.</a:t>
            </a:r>
            <a:r>
              <a:rPr lang="en-US" baseline="0" dirty="0"/>
              <a:t> </a:t>
            </a:r>
            <a:r>
              <a:rPr lang="en-US" dirty="0"/>
              <a:t>At a curricular or instructional level, texts—within and across grade levels—need to be selected around topics or themes that systematically develop the knowledge</a:t>
            </a:r>
            <a:r>
              <a:rPr lang="en-US" baseline="0" dirty="0"/>
              <a:t> </a:t>
            </a:r>
            <a:r>
              <a:rPr lang="en-US" dirty="0"/>
              <a:t>base of students. Within a grade level, there should be an adequate number of titles on a single topic that would allow children to study that topic for a sustained</a:t>
            </a:r>
            <a:r>
              <a:rPr lang="en-US" baseline="0" dirty="0"/>
              <a:t> </a:t>
            </a:r>
            <a:r>
              <a:rPr lang="en-US" dirty="0"/>
              <a:t>period. The knowledge children have learned about particular topics in early grade levels should then be expanded and developed in subsequent grade levels to</a:t>
            </a:r>
            <a:r>
              <a:rPr lang="en-US" baseline="0" dirty="0"/>
              <a:t> </a:t>
            </a:r>
            <a:r>
              <a:rPr lang="en-US" dirty="0"/>
              <a:t>ensure an increasingly deeper understanding of these topics. Children in the upper elementary grades will generally be expected to read these texts independently</a:t>
            </a:r>
            <a:r>
              <a:rPr lang="en-US" baseline="0" dirty="0"/>
              <a:t> </a:t>
            </a:r>
            <a:r>
              <a:rPr lang="en-US" dirty="0"/>
              <a:t>and reflect on them in writing. However, children in the early grades (particularly K–2) should participate in rich, structured conversations with an adult in response</a:t>
            </a:r>
            <a:r>
              <a:rPr lang="en-US" baseline="0" dirty="0"/>
              <a:t> </a:t>
            </a:r>
            <a:r>
              <a:rPr lang="en-US" dirty="0"/>
              <a:t>to the written texts that are read aloud, orally comparing and contrasting as well as analyzing and synthesizing, in the manner called for by the </a:t>
            </a:r>
            <a:r>
              <a:rPr lang="en-US" i="1" dirty="0"/>
              <a:t>Standards</a:t>
            </a:r>
            <a:r>
              <a:rPr lang="en-US" dirty="0"/>
              <a:t>.</a:t>
            </a:r>
            <a:r>
              <a:rPr lang="en-US" baseline="0" dirty="0"/>
              <a:t> </a:t>
            </a:r>
            <a:r>
              <a:rPr lang="en-US" dirty="0"/>
              <a:t>Preparation for reading complex informational texts should begin at the very earliest elementary school grades. What follows is one example that uses domain specific</a:t>
            </a:r>
            <a:r>
              <a:rPr lang="en-US" baseline="0" dirty="0"/>
              <a:t> </a:t>
            </a:r>
            <a:r>
              <a:rPr lang="en-US" dirty="0"/>
              <a:t>nonfiction titles across grade levels to illustrate how curriculum designers and classroom teachers can infuse the English language arts block with rich,</a:t>
            </a:r>
            <a:r>
              <a:rPr lang="en-US" baseline="0" dirty="0"/>
              <a:t> </a:t>
            </a:r>
            <a:r>
              <a:rPr lang="en-US" dirty="0"/>
              <a:t>age-appropriate content knowledge and vocabulary in history/social studies, science, and the arts. Having students listen to informational read-alouds in the early</a:t>
            </a:r>
            <a:r>
              <a:rPr lang="en-US" baseline="0" dirty="0"/>
              <a:t> </a:t>
            </a:r>
            <a:r>
              <a:rPr lang="en-US" dirty="0"/>
              <a:t>grades helps lay the necessary foundation for students’ reading and understanding of increasingly complex texts on their own in subsequent grades</a:t>
            </a:r>
          </a:p>
          <a:p>
            <a:endParaRPr lang="en-US" dirty="0"/>
          </a:p>
        </p:txBody>
      </p:sp>
      <p:sp>
        <p:nvSpPr>
          <p:cNvPr id="4" name="Slide Number Placeholder 3"/>
          <p:cNvSpPr>
            <a:spLocks noGrp="1"/>
          </p:cNvSpPr>
          <p:nvPr>
            <p:ph type="sldNum" sz="quarter" idx="10"/>
          </p:nvPr>
        </p:nvSpPr>
        <p:spPr/>
        <p:txBody>
          <a:bodyPr/>
          <a:lstStyle/>
          <a:p>
            <a:fld id="{A1E40C97-30D4-4C07-8A71-6C9FFD299178}"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919188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This</a:t>
            </a:r>
            <a:r>
              <a:rPr lang="en-US" baseline="0" dirty="0"/>
              <a:t> attitude is common, understandable, and DEEPLY MISTAKEN.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SCHOOLS THAT</a:t>
            </a:r>
            <a:r>
              <a:rPr lang="en-US" baseline="0" dirty="0"/>
              <a:t> ARE  USING COMPLEX TEXT INFORMATIONAL AND LITERARY--- DOING CLOSE READING– TEACHING THE STANDARDS – DOING THE SHIFTS   -- STUDENTS STILL STRUGGLE – WHY—GET RESPONSES AND LETTERS LIKE THIS FREQUENTLY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PROCESS ALL OF THIS 1) SUMMARIZE 2) AGREE/DISAGREE 3) WHAT TO DO </a:t>
            </a:r>
          </a:p>
          <a:p>
            <a:endParaRPr lang="en-US" dirty="0"/>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464246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Here is where we</a:t>
            </a:r>
            <a:r>
              <a:rPr lang="en-US" baseline="0" dirty="0"/>
              <a:t> transition to explaining how all the pieces of literacy instruction fit together.  The key point is BOTH/AND.  Close reading and high-volume reading.</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CLOSE READING IS NOT ENOUGH!  Important to point out that some people have been throwing the baby out with the bath water, and completely abandoning high-volume, independent reading in favor of all close-reading, all the time.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t>Reading is</a:t>
            </a:r>
            <a:r>
              <a:rPr lang="en-US" baseline="0" dirty="0"/>
              <a:t> very highly correlated to acquiring new vocab. </a:t>
            </a:r>
            <a:r>
              <a:rPr lang="en-US" dirty="0"/>
              <a:t>Clear</a:t>
            </a:r>
            <a:r>
              <a:rPr lang="en-US" baseline="0" dirty="0"/>
              <a:t> and compelling body of research, including </a:t>
            </a:r>
            <a:r>
              <a:rPr lang="en-US" baseline="0" dirty="0" err="1"/>
              <a:t>Perfetti</a:t>
            </a:r>
            <a:r>
              <a:rPr lang="en-US" baseline="0" dirty="0"/>
              <a:t> among many, many others, about correlation between pages read and words gained.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3200" baseline="0" dirty="0"/>
              <a:t>Knowledge gained through r</a:t>
            </a:r>
            <a:r>
              <a:rPr lang="en-US" sz="3200" dirty="0"/>
              <a:t>eading can help make up for differences in background knowledge.</a:t>
            </a:r>
            <a:r>
              <a:rPr lang="en-US" sz="3200" baseline="0" dirty="0"/>
              <a:t> </a:t>
            </a:r>
            <a:r>
              <a:rPr lang="en-US" baseline="0" dirty="0"/>
              <a:t>Not all students will have access to the same life experiences or language environment at home.  But all students can gain knowledge of words and the world through reading. </a:t>
            </a:r>
            <a:r>
              <a:rPr lang="en-US" dirty="0"/>
              <a:t>The fastest way to learn about new topics is to read about them.</a:t>
            </a:r>
            <a:r>
              <a:rPr lang="en-US" baseline="0" dirty="0"/>
              <a:t>  So helping students build knowledge through reading is an extremely important way of helping level the playing field and closing the achievement gap.</a:t>
            </a:r>
            <a:endParaRPr lang="en-US" dirty="0"/>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46</a:t>
            </a:fld>
            <a:endParaRPr lang="en-US"/>
          </a:p>
        </p:txBody>
      </p:sp>
    </p:spTree>
    <p:extLst>
      <p:ext uri="{BB962C8B-B14F-4D97-AF65-F5344CB8AC3E}">
        <p14:creationId xmlns:p14="http://schemas.microsoft.com/office/powerpoint/2010/main" val="1909674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a:t>
            </a:r>
            <a:r>
              <a:rPr lang="en-US" baseline="0" dirty="0"/>
              <a:t> is the concluding section, where we integrate what we already know about close reading and complex text with what we’ve just learned about knowledge and high-volume reading.  Then we will transition this to concrete work of text sets.</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47</a:t>
            </a:fld>
            <a:endParaRPr lang="en-US"/>
          </a:p>
        </p:txBody>
      </p:sp>
    </p:spTree>
    <p:extLst>
      <p:ext uri="{BB962C8B-B14F-4D97-AF65-F5344CB8AC3E}">
        <p14:creationId xmlns:p14="http://schemas.microsoft.com/office/powerpoint/2010/main" val="2484474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Go through the chart comparing on each point.  </a:t>
            </a:r>
          </a:p>
          <a:p>
            <a:endParaRPr lang="en-US" baseline="0" dirty="0"/>
          </a:p>
          <a:p>
            <a:r>
              <a:rPr lang="en-US" baseline="0" dirty="0"/>
              <a:t>1) One of the key points here is that with close reading, you go deep with a small amount, whereas in volume of reading you do a huge amount on a wide variety of topics.   We simply CAN’T do close reading for everything because it takes too long.  If you do only close reading, you won’t read enough.</a:t>
            </a:r>
          </a:p>
          <a:p>
            <a:r>
              <a:rPr lang="en-US" baseline="0" dirty="0"/>
              <a:t>2) NOTE: There are not only 2 categories.  There is a broad spectrum. So really we need “close reading, volume of reading, and everything in between.”</a:t>
            </a:r>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48</a:t>
            </a:fld>
            <a:endParaRPr lang="en-US"/>
          </a:p>
        </p:txBody>
      </p:sp>
    </p:spTree>
    <p:extLst>
      <p:ext uri="{BB962C8B-B14F-4D97-AF65-F5344CB8AC3E}">
        <p14:creationId xmlns:p14="http://schemas.microsoft.com/office/powerpoint/2010/main" val="86892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Hernandez</a:t>
            </a:r>
            <a:r>
              <a:rPr lang="en-US" baseline="0" dirty="0"/>
              <a:t> 2011 from the Annie E. Casey Foundation showed that students that are not reading proficient by third grade are </a:t>
            </a:r>
            <a:r>
              <a:rPr lang="en-US" b="1" baseline="0" dirty="0"/>
              <a:t>4 times less likely to graduate from high school on time</a:t>
            </a:r>
            <a:r>
              <a:rPr lang="en-US" b="0" baseline="0" dirty="0"/>
              <a:t> than students who are reading proficiently in 3</a:t>
            </a:r>
            <a:r>
              <a:rPr lang="en-US" b="0" baseline="30000" dirty="0"/>
              <a:t>rd</a:t>
            </a:r>
            <a:r>
              <a:rPr lang="en-US" b="0" baseline="0" dirty="0"/>
              <a:t> grade.</a:t>
            </a:r>
          </a:p>
          <a:p>
            <a:endParaRPr lang="en-US" dirty="0"/>
          </a:p>
          <a:p>
            <a:r>
              <a:rPr lang="en-US" dirty="0"/>
              <a:t>These 5</a:t>
            </a:r>
            <a:r>
              <a:rPr lang="en-US" baseline="0" dirty="0"/>
              <a:t> studies all suggest that if you are not reading successfully by at least the third grade your chances of catching up are low.  This is both distressing and puzzling.  Why would scores so early be such a strong predictor of outcomes later?</a:t>
            </a:r>
            <a:endParaRPr lang="en-US" dirty="0"/>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95861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49</a:t>
            </a:fld>
            <a:endParaRPr lang="en-US"/>
          </a:p>
        </p:txBody>
      </p:sp>
    </p:spTree>
    <p:extLst>
      <p:ext uri="{BB962C8B-B14F-4D97-AF65-F5344CB8AC3E}">
        <p14:creationId xmlns:p14="http://schemas.microsoft.com/office/powerpoint/2010/main" val="2056694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50</a:t>
            </a:fld>
            <a:endParaRPr lang="en-US"/>
          </a:p>
        </p:txBody>
      </p:sp>
    </p:spTree>
    <p:extLst>
      <p:ext uri="{BB962C8B-B14F-4D97-AF65-F5344CB8AC3E}">
        <p14:creationId xmlns:p14="http://schemas.microsoft.com/office/powerpoint/2010/main" val="811121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51</a:t>
            </a:fld>
            <a:endParaRPr lang="en-US"/>
          </a:p>
        </p:txBody>
      </p:sp>
    </p:spTree>
    <p:extLst>
      <p:ext uri="{BB962C8B-B14F-4D97-AF65-F5344CB8AC3E}">
        <p14:creationId xmlns:p14="http://schemas.microsoft.com/office/powerpoint/2010/main" val="3499472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Contrast</a:t>
            </a:r>
            <a:r>
              <a:rPr lang="en-US" baseline="0" dirty="0"/>
              <a:t> this to the typical way we do business where we skip around from topic to topic, plants today, tree mammal tomorrow, the colonies the day after.  Instead we need to spend time reading several texts </a:t>
            </a:r>
            <a:r>
              <a:rPr lang="en-US" b="1" baseline="0" dirty="0"/>
              <a:t>within the same topic</a:t>
            </a:r>
            <a:r>
              <a:rPr lang="en-US" b="0" baseline="0" dirty="0"/>
              <a:t> in order to build knowledge and vocabulary faster.  With the huge volume of words and huge bodies of knowledge that students need to learn, we </a:t>
            </a:r>
            <a:r>
              <a:rPr lang="en-US" b="1" baseline="0" dirty="0"/>
              <a:t>can’t afford</a:t>
            </a:r>
            <a:r>
              <a:rPr lang="en-US" b="0" baseline="0" dirty="0"/>
              <a:t> to not use the most effective, fastest way to gain this knowledge.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The research referenced here is what led to the creation of the idea of text sets:  a thoughtfully sequenced series of texts designed to build knowledge and vocabulary.  </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52</a:t>
            </a:fld>
            <a:endParaRPr lang="en-US"/>
          </a:p>
        </p:txBody>
      </p:sp>
    </p:spTree>
    <p:extLst>
      <p:ext uri="{BB962C8B-B14F-4D97-AF65-F5344CB8AC3E}">
        <p14:creationId xmlns:p14="http://schemas.microsoft.com/office/powerpoint/2010/main" val="882688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 THINK THIS SLIDE NEEDS TO GO.  IT</a:t>
            </a:r>
            <a:r>
              <a:rPr lang="en-US" baseline="0" dirty="0"/>
              <a:t> CERTAINLY DOESN’T MAKE SENSE AS A CONCLUDING POINT.  WE NEED A CONCLUDING SLIDE THAT TRANSITIONS REALLY WELL TO TEXT SETS.</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53</a:t>
            </a:fld>
            <a:endParaRPr lang="en-US"/>
          </a:p>
        </p:txBody>
      </p:sp>
    </p:spTree>
    <p:extLst>
      <p:ext uri="{BB962C8B-B14F-4D97-AF65-F5344CB8AC3E}">
        <p14:creationId xmlns:p14="http://schemas.microsoft.com/office/powerpoint/2010/main" val="29356939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54</a:t>
            </a:fld>
            <a:endParaRPr lang="en-US"/>
          </a:p>
        </p:txBody>
      </p:sp>
    </p:spTree>
    <p:extLst>
      <p:ext uri="{BB962C8B-B14F-4D97-AF65-F5344CB8AC3E}">
        <p14:creationId xmlns:p14="http://schemas.microsoft.com/office/powerpoint/2010/main" val="10535181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These</a:t>
            </a:r>
            <a:r>
              <a:rPr lang="en-US" baseline="0" dirty="0"/>
              <a:t> are supplemental resource slides, for reference not to be reviewed in the presentation.</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55</a:t>
            </a:fld>
            <a:endParaRPr lang="en-US"/>
          </a:p>
        </p:txBody>
      </p:sp>
    </p:spTree>
    <p:extLst>
      <p:ext uri="{BB962C8B-B14F-4D97-AF65-F5344CB8AC3E}">
        <p14:creationId xmlns:p14="http://schemas.microsoft.com/office/powerpoint/2010/main" val="3538564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These</a:t>
            </a:r>
            <a:r>
              <a:rPr lang="en-US" baseline="0"/>
              <a:t> are supplemental resource slides, for reference not to be reviewed in the presentation.</a:t>
            </a:r>
            <a:endParaRPr lang="en-US"/>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56</a:t>
            </a:fld>
            <a:endParaRPr lang="en-US"/>
          </a:p>
        </p:txBody>
      </p:sp>
    </p:spTree>
    <p:extLst>
      <p:ext uri="{BB962C8B-B14F-4D97-AF65-F5344CB8AC3E}">
        <p14:creationId xmlns:p14="http://schemas.microsoft.com/office/powerpoint/2010/main" val="1666155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E40C97-30D4-4C07-8A71-6C9FFD299178}"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3877281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Allow a</a:t>
            </a:r>
            <a:r>
              <a:rPr lang="en-US" baseline="0" dirty="0"/>
              <a:t> few minutes of table talk for participants to share prior understanding text sets in general.  </a:t>
            </a:r>
          </a:p>
          <a:p>
            <a:pPr marL="171450" indent="-171450">
              <a:buFont typeface="Arial" panose="020B0604020202020204" pitchFamily="34" charset="0"/>
              <a:buChar char="•"/>
            </a:pPr>
            <a:r>
              <a:rPr lang="en-US" baseline="0" dirty="0"/>
              <a:t>After discussion, acknowledge that there are many different design and implementation approaches to text sets that all have their merits.</a:t>
            </a:r>
          </a:p>
          <a:p>
            <a:pPr marL="171450" indent="-171450">
              <a:buFont typeface="Arial" panose="020B0604020202020204" pitchFamily="34" charset="0"/>
              <a:buChar char="•"/>
            </a:pPr>
            <a:r>
              <a:rPr lang="en-US" baseline="0" dirty="0"/>
              <a:t>This training is designed for a very specific approach to text sets called, Expert Packs.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354389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Give</a:t>
            </a:r>
            <a:r>
              <a:rPr lang="en-US" baseline="0" dirty="0"/>
              <a:t> participants time to think on their own about each of these questions and to discuss or share out.  In particular emphasis to them the point implied by the 4</a:t>
            </a:r>
            <a:r>
              <a:rPr lang="en-US" baseline="30000" dirty="0"/>
              <a:t>th</a:t>
            </a:r>
            <a:r>
              <a:rPr lang="en-US" baseline="0" dirty="0"/>
              <a:t> question: the gap </a:t>
            </a:r>
            <a:r>
              <a:rPr lang="en-US" b="1" baseline="0" dirty="0"/>
              <a:t>grows</a:t>
            </a:r>
            <a:r>
              <a:rPr lang="en-US" b="0" baseline="0" dirty="0"/>
              <a:t> the longer students are in school.  </a:t>
            </a:r>
            <a:endParaRPr lang="en-US" dirty="0"/>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119661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buAutoNum type="arabicPeriod"/>
            </a:pPr>
            <a:r>
              <a:rPr lang="en-US" dirty="0"/>
              <a:t>Collection of resources</a:t>
            </a:r>
            <a:r>
              <a:rPr lang="en-US" baseline="0" dirty="0"/>
              <a:t> (books, articles, websites, videos, etc.) organized into an detailed annotated bibliography.</a:t>
            </a:r>
          </a:p>
          <a:p>
            <a:pPr marL="228600" indent="-228600">
              <a:buAutoNum type="arabicPeriod"/>
            </a:pPr>
            <a:r>
              <a:rPr lang="en-US" baseline="0" dirty="0"/>
              <a:t>Glossary of terms from the various resources.</a:t>
            </a:r>
          </a:p>
          <a:p>
            <a:pPr marL="228600" indent="-228600">
              <a:buAutoNum type="arabicPeriod"/>
            </a:pPr>
            <a:r>
              <a:rPr lang="en-US" baseline="0" dirty="0"/>
              <a:t>Suggested student activities called Learning Worth Remembering</a:t>
            </a:r>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9059022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37012910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Direct</a:t>
            </a:r>
            <a:r>
              <a:rPr lang="en-US" b="1" baseline="0" dirty="0"/>
              <a:t> participants to </a:t>
            </a:r>
            <a:r>
              <a:rPr lang="en-US" sz="1200" b="1" kern="1200" dirty="0">
                <a:solidFill>
                  <a:schemeClr val="tx1"/>
                </a:solidFill>
                <a:effectLst/>
                <a:latin typeface="+mn-lt"/>
                <a:ea typeface="+mn-ea"/>
                <a:cs typeface="+mn-cs"/>
              </a:rPr>
              <a:t>pg. 8 – 12 in</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Participants Handout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indent="-171450">
              <a:buFont typeface="Arial" panose="020B0604020202020204" pitchFamily="34" charset="0"/>
              <a:buChar char="•"/>
            </a:pPr>
            <a:r>
              <a:rPr lang="en-US" dirty="0"/>
              <a:t>On the left the resources are organized</a:t>
            </a:r>
            <a:r>
              <a:rPr lang="en-US" baseline="0" dirty="0"/>
              <a:t> by type</a:t>
            </a:r>
          </a:p>
          <a:p>
            <a:pPr marL="171450" indent="-171450">
              <a:buFont typeface="Arial" panose="020B0604020202020204" pitchFamily="34" charset="0"/>
              <a:buChar char="•"/>
            </a:pPr>
            <a:r>
              <a:rPr lang="en-US" baseline="0" dirty="0"/>
              <a:t>On the right the same resources are organized in the specific sequence in which they should be read by the students.  Designed to create a coherent and gradual learning process, both in terms of text complexity and building of knowledge on the topic</a:t>
            </a:r>
          </a:p>
          <a:p>
            <a:pPr marL="171450" indent="-171450">
              <a:buFont typeface="Arial" panose="020B0604020202020204" pitchFamily="34" charset="0"/>
              <a:buChar char="•"/>
            </a:pPr>
            <a:r>
              <a:rPr lang="en-US" baseline="0" dirty="0"/>
              <a:t>Participants may refer to the first 2 – 3 pages of Earth’s Precious Resource AB</a:t>
            </a:r>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7239576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804371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Direct</a:t>
            </a:r>
            <a:r>
              <a:rPr lang="en-US" b="1" baseline="0" dirty="0"/>
              <a:t> participants to </a:t>
            </a:r>
            <a:r>
              <a:rPr lang="en-US" sz="1200" b="1" kern="1200" dirty="0">
                <a:solidFill>
                  <a:schemeClr val="tx1"/>
                </a:solidFill>
                <a:effectLst/>
                <a:latin typeface="+mn-lt"/>
                <a:ea typeface="+mn-ea"/>
                <a:cs typeface="+mn-cs"/>
              </a:rPr>
              <a:t>pg. 20 – 24 in</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Participants Handout</a:t>
            </a:r>
          </a:p>
          <a:p>
            <a:r>
              <a:rPr lang="en-US" dirty="0"/>
              <a:t>Participants</a:t>
            </a:r>
            <a:r>
              <a:rPr lang="en-US" baseline="0" dirty="0"/>
              <a:t> may refer to Earth’s Precious Resource glossary for further examples.</a:t>
            </a:r>
          </a:p>
          <a:p>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3076954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 have a template with a variety</a:t>
            </a:r>
            <a:r>
              <a:rPr lang="en-US" baseline="0" dirty="0"/>
              <a:t> of suggested activities for each and all resources.</a:t>
            </a:r>
          </a:p>
          <a:p>
            <a:r>
              <a:rPr lang="en-US" baseline="0" dirty="0"/>
              <a:t>We will look at this in detail later in the training.</a:t>
            </a:r>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8140953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Direct</a:t>
            </a:r>
            <a:r>
              <a:rPr lang="en-US" b="1" baseline="0" dirty="0"/>
              <a:t> participants to </a:t>
            </a:r>
            <a:r>
              <a:rPr lang="en-US" sz="1200" b="1" kern="1200" dirty="0">
                <a:solidFill>
                  <a:schemeClr val="tx1"/>
                </a:solidFill>
                <a:effectLst/>
                <a:latin typeface="+mn-lt"/>
                <a:ea typeface="+mn-ea"/>
                <a:cs typeface="+mn-cs"/>
              </a:rPr>
              <a:t>pg. 15 – 19 in</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Participants Handout</a:t>
            </a:r>
          </a:p>
          <a:p>
            <a:r>
              <a:rPr lang="en-US" dirty="0"/>
              <a:t>Participants</a:t>
            </a:r>
            <a:r>
              <a:rPr lang="en-US" baseline="0" dirty="0"/>
              <a:t> may refer to the Earth’s Precious Resource LWR pages.</a:t>
            </a:r>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9384805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Direct participant</a:t>
            </a:r>
            <a:r>
              <a:rPr lang="en-US" b="1" baseline="0" dirty="0"/>
              <a:t> to </a:t>
            </a:r>
            <a:r>
              <a:rPr lang="en-US" sz="1200" b="1" kern="1200" dirty="0">
                <a:solidFill>
                  <a:schemeClr val="tx1"/>
                </a:solidFill>
                <a:effectLst/>
                <a:latin typeface="+mn-lt"/>
                <a:ea typeface="+mn-ea"/>
                <a:cs typeface="+mn-cs"/>
              </a:rPr>
              <a:t>pg. 8 – 24 in</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Participants Handout</a:t>
            </a:r>
            <a:endParaRPr lang="en-US" dirty="0"/>
          </a:p>
          <a:p>
            <a:pPr marL="171450" indent="-171450">
              <a:buFont typeface="Arial" panose="020B0604020202020204" pitchFamily="34" charset="0"/>
              <a:buChar char="•"/>
            </a:pPr>
            <a:r>
              <a:rPr lang="en-US" dirty="0"/>
              <a:t>Allow 20 – 30  minutes for participants to read the</a:t>
            </a:r>
            <a:r>
              <a:rPr lang="en-US" baseline="0" dirty="0"/>
              <a:t> sample Expert Pack and experience the learning sequence. </a:t>
            </a:r>
          </a:p>
          <a:p>
            <a:pPr marL="171450" indent="-171450">
              <a:buFont typeface="Arial" panose="020B0604020202020204" pitchFamily="34" charset="0"/>
              <a:buChar char="•"/>
            </a:pPr>
            <a:r>
              <a:rPr lang="en-US" baseline="0" dirty="0"/>
              <a:t>Afterwards, lead discussion around the two questions:</a:t>
            </a:r>
          </a:p>
          <a:p>
            <a:pPr marL="400050" lvl="1" indent="0">
              <a:buFont typeface="Arial" panose="020B0604020202020204" pitchFamily="34" charset="0"/>
              <a:buNone/>
            </a:pPr>
            <a:r>
              <a:rPr lang="en-US" sz="2400" dirty="0">
                <a:solidFill>
                  <a:schemeClr val="tx1">
                    <a:lumMod val="75000"/>
                    <a:lumOff val="25000"/>
                  </a:schemeClr>
                </a:solidFill>
              </a:rPr>
              <a:t>What will students learn from this Expert Pack?</a:t>
            </a:r>
          </a:p>
          <a:p>
            <a:pPr marL="400050" lvl="1" indent="0">
              <a:buFont typeface="Arial" panose="020B0604020202020204" pitchFamily="34" charset="0"/>
              <a:buNone/>
            </a:pPr>
            <a:r>
              <a:rPr lang="en-US" sz="2400" dirty="0">
                <a:solidFill>
                  <a:schemeClr val="tx1">
                    <a:lumMod val="75000"/>
                    <a:lumOff val="25000"/>
                  </a:schemeClr>
                </a:solidFill>
              </a:rPr>
              <a:t>How will students learn from this Expert Pack?</a:t>
            </a:r>
          </a:p>
          <a:p>
            <a:pPr marL="285750" lvl="0" indent="-342900">
              <a:buFont typeface="Arial" panose="020B0604020202020204" pitchFamily="34" charset="0"/>
              <a:buChar char="•"/>
            </a:pPr>
            <a:r>
              <a:rPr lang="en-US" sz="2400" dirty="0">
                <a:solidFill>
                  <a:schemeClr val="tx1">
                    <a:lumMod val="75000"/>
                    <a:lumOff val="25000"/>
                  </a:schemeClr>
                </a:solidFill>
              </a:rPr>
              <a:t>Encourage</a:t>
            </a:r>
            <a:r>
              <a:rPr lang="en-US" sz="2400" baseline="0" dirty="0">
                <a:solidFill>
                  <a:schemeClr val="tx1">
                    <a:lumMod val="75000"/>
                    <a:lumOff val="25000"/>
                  </a:schemeClr>
                </a:solidFill>
              </a:rPr>
              <a:t> participants to be as specific as possible and to reference particular details from the Earth’s Precious Resource Expert Pack</a:t>
            </a:r>
            <a:endParaRPr lang="en-US" sz="2400" dirty="0">
              <a:solidFill>
                <a:schemeClr val="tx1">
                  <a:lumMod val="75000"/>
                  <a:lumOff val="25000"/>
                </a:schemeClr>
              </a:solidFill>
            </a:endParaRPr>
          </a:p>
          <a:p>
            <a:endParaRPr lang="en-US" dirty="0"/>
          </a:p>
        </p:txBody>
      </p:sp>
      <p:sp>
        <p:nvSpPr>
          <p:cNvPr id="4" name="Slide Number Placeholder 3"/>
          <p:cNvSpPr>
            <a:spLocks noGrp="1"/>
          </p:cNvSpPr>
          <p:nvPr>
            <p:ph type="sldNum" sz="quarter" idx="10"/>
          </p:nvPr>
        </p:nvSpPr>
        <p:spPr/>
        <p:txBody>
          <a:bodyPr/>
          <a:lstStyle/>
          <a:p>
            <a:fld id="{EE25E9BA-B31D-4BAE-B59A-ACF508C00864}"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0785425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Expert</a:t>
            </a:r>
            <a:r>
              <a:rPr lang="en-US" baseline="0" dirty="0"/>
              <a:t> Packs attempt to honor the natural intuitive and inquisitive minds </a:t>
            </a:r>
            <a:r>
              <a:rPr lang="en-US" baseline="0"/>
              <a:t>of students.</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68</a:t>
            </a:fld>
            <a:endParaRPr lang="en-US"/>
          </a:p>
        </p:txBody>
      </p:sp>
    </p:spTree>
    <p:extLst>
      <p:ext uri="{BB962C8B-B14F-4D97-AF65-F5344CB8AC3E}">
        <p14:creationId xmlns:p14="http://schemas.microsoft.com/office/powerpoint/2010/main" val="31958939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45 minutes total for this portion</a:t>
            </a:r>
            <a:r>
              <a:rPr lang="en-US" baseline="0" dirty="0"/>
              <a:t> </a:t>
            </a:r>
            <a:endParaRPr lang="en-US" dirty="0"/>
          </a:p>
          <a:p>
            <a:endParaRPr lang="en-US" dirty="0"/>
          </a:p>
          <a:p>
            <a:r>
              <a:rPr lang="en-US" b="1" dirty="0"/>
              <a:t>Big</a:t>
            </a:r>
            <a:r>
              <a:rPr lang="en-US" b="1" baseline="0" dirty="0"/>
              <a:t> Idea</a:t>
            </a:r>
            <a:r>
              <a:rPr lang="en-US" baseline="0" dirty="0"/>
              <a:t>: Using an Expert Pack to build knowledge and vocabulary requires a different set of instructional moves. </a:t>
            </a:r>
          </a:p>
          <a:p>
            <a:endParaRPr lang="en-US" baseline="0" dirty="0"/>
          </a:p>
          <a:p>
            <a:r>
              <a:rPr lang="en-US" b="1" baseline="0" dirty="0"/>
              <a:t>Details</a:t>
            </a:r>
            <a:r>
              <a:rPr lang="en-US" baseline="0" dirty="0"/>
              <a:t>: </a:t>
            </a:r>
          </a:p>
          <a:p>
            <a:pPr marL="171450" indent="-171450">
              <a:buFontTx/>
              <a:buChar char="•"/>
            </a:pPr>
            <a:r>
              <a:rPr lang="en-US" baseline="0" dirty="0"/>
              <a:t>At the first Text Set Project Training, participants repeated asked, where does this fit in the day? How can these packs be used?</a:t>
            </a:r>
          </a:p>
          <a:p>
            <a:pPr marL="171450" indent="-171450">
              <a:buFontTx/>
              <a:buChar char="•"/>
            </a:pPr>
            <a:r>
              <a:rPr lang="en-US" baseline="0" dirty="0"/>
              <a:t>To begin to answer that question, and to see what happened in real 4</a:t>
            </a:r>
            <a:r>
              <a:rPr lang="en-US" baseline="30000" dirty="0"/>
              <a:t>th</a:t>
            </a:r>
            <a:r>
              <a:rPr lang="en-US" baseline="0" dirty="0"/>
              <a:t> and 5</a:t>
            </a:r>
            <a:r>
              <a:rPr lang="en-US" baseline="30000" dirty="0"/>
              <a:t>th</a:t>
            </a:r>
            <a:r>
              <a:rPr lang="en-US" baseline="0" dirty="0"/>
              <a:t> grade classrooms, we began a pilot project with the Earth’s Precious Resource pack.</a:t>
            </a:r>
          </a:p>
          <a:p>
            <a:pPr marL="171450" indent="-171450">
              <a:buFontTx/>
              <a:buChar char="•"/>
            </a:pPr>
            <a:endParaRPr lang="en-US" baseline="0" dirty="0"/>
          </a:p>
          <a:p>
            <a:pPr marL="0" indent="0">
              <a:buFontTx/>
              <a:buNone/>
            </a:pPr>
            <a:r>
              <a:rPr lang="en-US" baseline="0" dirty="0"/>
              <a:t>Facilitator Note: There is a NOTETAKER for this section of the training. It is page ___ in your handout packet. This sheet lists content areas, potential purposes for using Expert Packs and levels of support teachers could provide. There is also a column for notes you might want to take as you discuss the use of expert packs with your tablemates. </a:t>
            </a:r>
            <a:endParaRPr lang="en-US" dirty="0"/>
          </a:p>
          <a:p>
            <a:endParaRPr lang="en-US" dirty="0"/>
          </a:p>
        </p:txBody>
      </p:sp>
      <p:sp>
        <p:nvSpPr>
          <p:cNvPr id="4" name="Slide Number Placeholder 3"/>
          <p:cNvSpPr>
            <a:spLocks noGrp="1"/>
          </p:cNvSpPr>
          <p:nvPr>
            <p:ph type="sldNum" sz="quarter" idx="10"/>
          </p:nvPr>
        </p:nvSpPr>
        <p:spPr/>
        <p:txBody>
          <a:bodyPr/>
          <a:lstStyle/>
          <a:p>
            <a:fld id="{A1E40C97-30D4-4C07-8A71-6C9FFD299178}"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3170404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a:t>This slide can use more or less explanation based on the audience.  Tell them that we are going to look at some research and illustrations to explore this question more thoroughly, but that it’s worth starting with some common sense.</a:t>
            </a:r>
          </a:p>
          <a:p>
            <a:pPr marL="0" indent="0">
              <a:buNone/>
            </a:pPr>
            <a:endParaRPr lang="en-US" baseline="0" dirty="0"/>
          </a:p>
          <a:p>
            <a:pPr marL="0" indent="0">
              <a:buNone/>
            </a:pPr>
            <a:r>
              <a:rPr lang="en-US" b="1" baseline="0" dirty="0"/>
              <a:t>Lack of critical thinking</a:t>
            </a:r>
            <a:r>
              <a:rPr lang="en-US" b="0" baseline="0" dirty="0"/>
              <a:t> is not likely to be the issue for at least two reasons:</a:t>
            </a:r>
            <a:endParaRPr lang="en-US" b="1" baseline="0" dirty="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a:t>Third grade reading tests don’t do a terribly good job of testing critical thinking.  Mostly they seem to be tests of simple recall or comprehension, yet they are still predicting a wide variety of future outcomes.</a:t>
            </a:r>
          </a:p>
          <a:p>
            <a:pPr marL="228600" indent="-228600">
              <a:buAutoNum type="arabicParenR"/>
            </a:pPr>
            <a:r>
              <a:rPr lang="en-US" baseline="0" dirty="0"/>
              <a:t>Students seem to be able to think critically about a wide variety of topics that interest them. They routinely make inferences, analyze, draw connections and synthesize when talking about their sports, their arts, their social lives.  For example, how quickly are students able to infer your moods or predict your behavior based on subtle clues from just a look on your face.  But as soon as you put a piece of paper with text in front of them they seem to suddenly lose their ability to think critically.</a:t>
            </a:r>
          </a:p>
          <a:p>
            <a:endParaRPr lang="en-US" baseline="0" dirty="0"/>
          </a:p>
          <a:p>
            <a:r>
              <a:rPr lang="en-US" b="1" baseline="0" dirty="0"/>
              <a:t>Failure to know or use comprehension strategies</a:t>
            </a:r>
            <a:r>
              <a:rPr lang="en-US" b="0" baseline="0" dirty="0"/>
              <a:t> also doesn’t seem like the likely cause.</a:t>
            </a:r>
          </a:p>
          <a:p>
            <a:pPr marL="228600" indent="-228600">
              <a:buAutoNum type="arabicParenR"/>
            </a:pPr>
            <a:r>
              <a:rPr lang="en-US" b="0" baseline="0" dirty="0"/>
              <a:t>Comprehension strategies are a lot like critical thinking i.e. making inferences, asking questions, predicting.  Again students seem to do these things a lot, just not about material in print.</a:t>
            </a:r>
          </a:p>
          <a:p>
            <a:pPr marL="228600" indent="-228600">
              <a:buAutoNum type="arabicParenR"/>
            </a:pPr>
            <a:r>
              <a:rPr lang="en-US" b="0" baseline="0" dirty="0"/>
              <a:t>We have spent at least a decade or more heavily focusing our instruction on comprehension strategies. In fact it’s one of the dominant focus points of American educational practice across the country. And yet it seems not to have had much impact on this problem at all.  If comprehension strategies were the problem, our efforts would likely have improved the problem, but so far they haven’t, as evidenced by studies a decade or more apart showing very similar results.</a:t>
            </a:r>
          </a:p>
          <a:p>
            <a:pPr marL="228600" indent="-228600">
              <a:buAutoNum type="arabicParenR"/>
            </a:pPr>
            <a:endParaRPr lang="en-US" b="0" baseline="0" dirty="0"/>
          </a:p>
          <a:p>
            <a:pPr marL="0" indent="0">
              <a:buNone/>
            </a:pPr>
            <a:r>
              <a:rPr lang="en-US" b="1" baseline="0" dirty="0"/>
              <a:t>Failure to master the standards </a:t>
            </a:r>
            <a:r>
              <a:rPr lang="en-US" b="0" baseline="0" dirty="0"/>
              <a:t>is probably not the issue either.  </a:t>
            </a:r>
          </a:p>
          <a:p>
            <a:pPr marL="228600" indent="-228600">
              <a:buAutoNum type="arabicParenR"/>
            </a:pPr>
            <a:r>
              <a:rPr lang="en-US" b="0" baseline="0" dirty="0"/>
              <a:t>Once again the standards are similar to comprehension strategies are similar to critical thinking.</a:t>
            </a:r>
          </a:p>
          <a:p>
            <a:pPr marL="228600" indent="-228600">
              <a:buAutoNum type="arabicParenR"/>
            </a:pPr>
            <a:r>
              <a:rPr lang="en-US" b="0" baseline="0" dirty="0"/>
              <a:t>Moreover, much of this research occurred before most states even had standards.  In addition standards have varied widely across states, but these results are remarkably consistent across geography.  The advent of nationwide standards-based reform in the 90’s to the 2000’s didn’t seem to change this relationship.</a:t>
            </a:r>
          </a:p>
          <a:p>
            <a:endParaRPr lang="en-US" baseline="0" dirty="0"/>
          </a:p>
          <a:p>
            <a:r>
              <a:rPr lang="en-US" baseline="0" dirty="0"/>
              <a:t>Quick turn and talk</a:t>
            </a:r>
          </a:p>
          <a:p>
            <a:endParaRPr lang="en-US" dirty="0"/>
          </a:p>
        </p:txBody>
      </p:sp>
      <p:sp>
        <p:nvSpPr>
          <p:cNvPr id="4" name="Slide Number Placeholder 3"/>
          <p:cNvSpPr>
            <a:spLocks noGrp="1"/>
          </p:cNvSpPr>
          <p:nvPr>
            <p:ph type="sldNum" sz="quarter" idx="10"/>
          </p:nvPr>
        </p:nvSpPr>
        <p:spPr/>
        <p:txBody>
          <a:bodyPr/>
          <a:lstStyle/>
          <a:p>
            <a:fld id="{87F99869-26C8-406B-91DD-630EF6E5A82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331717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Big Idea</a:t>
            </a:r>
            <a:r>
              <a:rPr lang="en-US" dirty="0"/>
              <a:t>:</a:t>
            </a:r>
            <a:r>
              <a:rPr lang="en-US" baseline="0" dirty="0"/>
              <a:t> We all can relate to this!</a:t>
            </a:r>
          </a:p>
          <a:p>
            <a:endParaRPr lang="en-US" baseline="0" dirty="0"/>
          </a:p>
          <a:p>
            <a:r>
              <a:rPr lang="en-US" b="1" baseline="0" dirty="0"/>
              <a:t>Details:</a:t>
            </a:r>
          </a:p>
          <a:p>
            <a:r>
              <a:rPr lang="en-US" b="0" dirty="0"/>
              <a:t> </a:t>
            </a:r>
          </a:p>
          <a:p>
            <a:pPr marL="171450" indent="-171450">
              <a:buFont typeface="Arial"/>
              <a:buChar char="•"/>
            </a:pPr>
            <a:r>
              <a:rPr lang="en-US" b="0" dirty="0"/>
              <a:t>Though</a:t>
            </a:r>
            <a:r>
              <a:rPr lang="en-US" b="0" baseline="0" dirty="0"/>
              <a:t> this is just a comic, this is the idea behind text sets. To take what students already know something about and build on it.</a:t>
            </a:r>
            <a:endParaRPr lang="en-US" b="0" dirty="0"/>
          </a:p>
        </p:txBody>
      </p:sp>
      <p:sp>
        <p:nvSpPr>
          <p:cNvPr id="4" name="Slide Number Placeholder 3"/>
          <p:cNvSpPr>
            <a:spLocks noGrp="1"/>
          </p:cNvSpPr>
          <p:nvPr>
            <p:ph type="sldNum" sz="quarter" idx="10"/>
          </p:nvPr>
        </p:nvSpPr>
        <p:spPr/>
        <p:txBody>
          <a:bodyPr/>
          <a:lstStyle/>
          <a:p>
            <a:fld id="{CB92E288-0D9A-42D5-9361-C908F019CCF0}" type="slidenum">
              <a:rPr lang="en-US" smtClean="0"/>
              <a:t>71</a:t>
            </a:fld>
            <a:endParaRPr lang="en-US" dirty="0"/>
          </a:p>
        </p:txBody>
      </p:sp>
    </p:spTree>
    <p:extLst>
      <p:ext uri="{BB962C8B-B14F-4D97-AF65-F5344CB8AC3E}">
        <p14:creationId xmlns:p14="http://schemas.microsoft.com/office/powerpoint/2010/main" val="15947427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Big</a:t>
            </a:r>
            <a:r>
              <a:rPr lang="en-US" b="1" baseline="0" dirty="0"/>
              <a:t> Idea: </a:t>
            </a:r>
            <a:r>
              <a:rPr lang="en-US" b="0" baseline="0" dirty="0"/>
              <a:t>Using expert packs to build knowledge, vocabulary and the capacity to read independently is a new idea and will require new instructional moves. This essential question drives our work forward. </a:t>
            </a:r>
          </a:p>
          <a:p>
            <a:endParaRPr lang="en-US" b="0" baseline="0" dirty="0"/>
          </a:p>
          <a:p>
            <a:r>
              <a:rPr lang="en-US" b="1" baseline="0" dirty="0"/>
              <a:t>Details: </a:t>
            </a:r>
          </a:p>
          <a:p>
            <a:pPr marL="171450" indent="-171450">
              <a:buFont typeface="Arial"/>
              <a:buChar char="•"/>
            </a:pPr>
            <a:r>
              <a:rPr lang="en-US" b="0" baseline="0" dirty="0"/>
              <a:t>You heard earlier that this work is not close reading. To accomplish a wide volume of reading, the students must be working as independently as possible so they get as much practice reading and exposure to words as can be accomplished in a set period of time. </a:t>
            </a:r>
          </a:p>
          <a:p>
            <a:pPr marL="171450" indent="-171450">
              <a:buFont typeface="Arial"/>
              <a:buChar char="•"/>
            </a:pPr>
            <a:r>
              <a:rPr lang="en-US" b="0" baseline="0" dirty="0"/>
              <a:t>A text set might support, extend, build background for units of study, but different than work that is fully guided by the teacher, the reading in expert packs is designed to be done by the students. </a:t>
            </a:r>
          </a:p>
          <a:p>
            <a:pPr marL="171450" indent="-171450">
              <a:buFont typeface="Arial"/>
              <a:buChar char="•"/>
            </a:pPr>
            <a:r>
              <a:rPr lang="en-US" b="0" baseline="0" dirty="0"/>
              <a:t>So how did our pilot teachers use the expert packs and what did they learn? What advice did they find and what advice do they have to offer? </a:t>
            </a:r>
          </a:p>
          <a:p>
            <a:endParaRPr lang="en-US" b="1" dirty="0"/>
          </a:p>
        </p:txBody>
      </p:sp>
      <p:sp>
        <p:nvSpPr>
          <p:cNvPr id="4" name="Slide Number Placeholder 3"/>
          <p:cNvSpPr>
            <a:spLocks noGrp="1"/>
          </p:cNvSpPr>
          <p:nvPr>
            <p:ph type="sldNum" sz="quarter" idx="10"/>
          </p:nvPr>
        </p:nvSpPr>
        <p:spPr/>
        <p:txBody>
          <a:bodyPr/>
          <a:lstStyle/>
          <a:p>
            <a:fld id="{CB92E288-0D9A-42D5-9361-C908F019CCF0}" type="slidenum">
              <a:rPr lang="en-US" smtClean="0"/>
              <a:t>72</a:t>
            </a:fld>
            <a:endParaRPr lang="en-US" dirty="0"/>
          </a:p>
        </p:txBody>
      </p:sp>
    </p:spTree>
    <p:extLst>
      <p:ext uri="{BB962C8B-B14F-4D97-AF65-F5344CB8AC3E}">
        <p14:creationId xmlns:p14="http://schemas.microsoft.com/office/powerpoint/2010/main" val="3123582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Big Idea</a:t>
            </a:r>
            <a:r>
              <a:rPr lang="en-US" b="0" dirty="0"/>
              <a:t>:</a:t>
            </a:r>
            <a:r>
              <a:rPr lang="en-US" b="0" baseline="0" dirty="0"/>
              <a:t> this was one pilot project in 4</a:t>
            </a:r>
            <a:r>
              <a:rPr lang="en-US" b="0" baseline="30000" dirty="0"/>
              <a:t>th</a:t>
            </a:r>
            <a:r>
              <a:rPr lang="en-US" b="0" baseline="0" dirty="0"/>
              <a:t> and 5</a:t>
            </a:r>
            <a:r>
              <a:rPr lang="en-US" b="0" baseline="30000" dirty="0"/>
              <a:t>th</a:t>
            </a:r>
            <a:r>
              <a:rPr lang="en-US" b="0" baseline="0" dirty="0"/>
              <a:t> grade classrooms. Following the first Text Set Project Training, 7 classroom teachers, 6 coaches, </a:t>
            </a:r>
            <a:r>
              <a:rPr lang="en-US" baseline="0" dirty="0"/>
              <a:t>and a principal volunteered to try out the Expert Pack and reflect on what happened in the classroom. </a:t>
            </a:r>
          </a:p>
          <a:p>
            <a:r>
              <a:rPr lang="en-US" b="1" baseline="0" dirty="0"/>
              <a:t>Details: </a:t>
            </a:r>
          </a:p>
          <a:p>
            <a:pPr marL="171450" indent="-171450">
              <a:buFont typeface="Arial"/>
              <a:buChar char="•"/>
            </a:pPr>
            <a:r>
              <a:rPr lang="en-US" baseline="0" dirty="0"/>
              <a:t>The classrooms were diverse: 2 Accelerated 4/5 classes, 1 low SES general </a:t>
            </a:r>
            <a:r>
              <a:rPr lang="en-US" baseline="0" dirty="0" err="1"/>
              <a:t>ed</a:t>
            </a:r>
            <a:r>
              <a:rPr lang="en-US" baseline="0" dirty="0"/>
              <a:t> (28 students), 4 mid SES 4</a:t>
            </a:r>
            <a:r>
              <a:rPr lang="en-US" baseline="30000" dirty="0"/>
              <a:t>th</a:t>
            </a:r>
            <a:r>
              <a:rPr lang="en-US" baseline="0" dirty="0"/>
              <a:t> grades</a:t>
            </a:r>
          </a:p>
          <a:p>
            <a:pPr marL="171450" indent="-171450">
              <a:buFont typeface="Arial"/>
              <a:buChar char="•"/>
            </a:pPr>
            <a:r>
              <a:rPr lang="en-US" baseline="0" dirty="0"/>
              <a:t>None of the teachers had attended the training but the coaches and principal had attended and supported the teachers with resources and ideas. </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73</a:t>
            </a:fld>
            <a:endParaRPr lang="en-US"/>
          </a:p>
        </p:txBody>
      </p:sp>
    </p:spTree>
    <p:extLst>
      <p:ext uri="{BB962C8B-B14F-4D97-AF65-F5344CB8AC3E}">
        <p14:creationId xmlns:p14="http://schemas.microsoft.com/office/powerpoint/2010/main" val="25537977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Big Idea: Some</a:t>
            </a:r>
            <a:r>
              <a:rPr lang="en-US" baseline="0" dirty="0"/>
              <a:t> of the pilot teachers were on hand for the Text Set training in Clark County and agreed to sit on a panel Here are some of the highlights.</a:t>
            </a:r>
          </a:p>
          <a:p>
            <a:r>
              <a:rPr lang="en-US" baseline="0" dirty="0"/>
              <a:t>Details:</a:t>
            </a:r>
          </a:p>
          <a:p>
            <a:pPr marL="171450" indent="-171450">
              <a:buFont typeface="Arial"/>
              <a:buChar char="•"/>
            </a:pPr>
            <a:r>
              <a:rPr lang="en-US" dirty="0"/>
              <a:t>The Text</a:t>
            </a:r>
            <a:r>
              <a:rPr lang="en-US" baseline="0" dirty="0"/>
              <a:t> Set Project Panel video is located here: </a:t>
            </a:r>
            <a:r>
              <a:rPr lang="en-US" dirty="0">
                <a:hlinkClick r:id="rId3"/>
              </a:rPr>
              <a:t>https://vimeo.com/132680916</a:t>
            </a:r>
            <a:r>
              <a:rPr lang="en-US" dirty="0"/>
              <a:t> </a:t>
            </a:r>
          </a:p>
          <a:p>
            <a:pPr marL="171450" indent="-171450">
              <a:buFont typeface="Arial"/>
              <a:buChar char="•"/>
            </a:pPr>
            <a:r>
              <a:rPr lang="en-US" dirty="0"/>
              <a:t>Download</a:t>
            </a:r>
            <a:r>
              <a:rPr lang="en-US" baseline="0" dirty="0"/>
              <a:t> the video to your computer to ensure the best quality playback. </a:t>
            </a:r>
          </a:p>
          <a:p>
            <a:pPr marL="171450" indent="-171450">
              <a:buFont typeface="Arial"/>
              <a:buChar char="•"/>
            </a:pPr>
            <a:r>
              <a:rPr lang="en-US" baseline="0" dirty="0"/>
              <a:t>Refer participants to the </a:t>
            </a:r>
            <a:r>
              <a:rPr lang="en-US" baseline="0" dirty="0" err="1"/>
              <a:t>notetaker</a:t>
            </a:r>
            <a:r>
              <a:rPr lang="en-US" baseline="0" dirty="0"/>
              <a:t> titled Using Text Sets in the packet on pages 25 -26. </a:t>
            </a:r>
          </a:p>
          <a:p>
            <a:pPr marL="171450" indent="-171450">
              <a:buFont typeface="Arial"/>
              <a:buChar char="•"/>
            </a:pPr>
            <a:r>
              <a:rPr lang="en-US" baseline="0" dirty="0"/>
              <a:t>Encourage them to take notes for discussion.</a:t>
            </a:r>
          </a:p>
          <a:p>
            <a:pPr marL="171450" indent="-171450">
              <a:buFont typeface="Arial"/>
              <a:buChar char="•"/>
            </a:pPr>
            <a:r>
              <a:rPr lang="en-US" baseline="0" dirty="0"/>
              <a:t>Play the video through to 9:50. Pause for discussion: What </a:t>
            </a:r>
            <a:r>
              <a:rPr lang="en-US" baseline="0" dirty="0" err="1"/>
              <a:t>reasonated</a:t>
            </a:r>
            <a:r>
              <a:rPr lang="en-US" baseline="0" dirty="0"/>
              <a:t> with you?</a:t>
            </a:r>
          </a:p>
          <a:p>
            <a:pPr marL="171450" indent="-171450">
              <a:buFont typeface="Arial"/>
              <a:buChar char="•"/>
            </a:pPr>
            <a:r>
              <a:rPr lang="en-US" baseline="0" dirty="0"/>
              <a:t>Play the rest of the video and move to the next slide. </a:t>
            </a:r>
          </a:p>
        </p:txBody>
      </p:sp>
      <p:sp>
        <p:nvSpPr>
          <p:cNvPr id="4" name="Slide Number Placeholder 3"/>
          <p:cNvSpPr>
            <a:spLocks noGrp="1"/>
          </p:cNvSpPr>
          <p:nvPr>
            <p:ph type="sldNum" sz="quarter" idx="10"/>
          </p:nvPr>
        </p:nvSpPr>
        <p:spPr/>
        <p:txBody>
          <a:bodyPr/>
          <a:lstStyle/>
          <a:p>
            <a:fld id="{CB92E288-0D9A-42D5-9361-C908F019CCF0}" type="slidenum">
              <a:rPr lang="en-US" smtClean="0"/>
              <a:t>74</a:t>
            </a:fld>
            <a:endParaRPr lang="en-US" dirty="0"/>
          </a:p>
        </p:txBody>
      </p:sp>
    </p:spTree>
    <p:extLst>
      <p:ext uri="{BB962C8B-B14F-4D97-AF65-F5344CB8AC3E}">
        <p14:creationId xmlns:p14="http://schemas.microsoft.com/office/powerpoint/2010/main" val="21527779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Big Idea: </a:t>
            </a:r>
          </a:p>
          <a:p>
            <a:endParaRPr lang="en-US" dirty="0"/>
          </a:p>
          <a:p>
            <a:r>
              <a:rPr lang="en-US" dirty="0"/>
              <a:t>Allow table groups 5-8 minutes</a:t>
            </a:r>
            <a:r>
              <a:rPr lang="en-US" baseline="0" dirty="0"/>
              <a:t> to discuss ideas. </a:t>
            </a:r>
          </a:p>
          <a:p>
            <a:r>
              <a:rPr lang="en-US" baseline="0" dirty="0"/>
              <a:t>Share out a few whole group. </a:t>
            </a:r>
            <a:endParaRPr lang="en-US" dirty="0"/>
          </a:p>
          <a:p>
            <a:endParaRPr lang="en-US" dirty="0"/>
          </a:p>
          <a:p>
            <a:r>
              <a:rPr lang="en-US" dirty="0"/>
              <a:t>Summarize</a:t>
            </a:r>
            <a:r>
              <a:rPr lang="en-US" baseline="0" dirty="0"/>
              <a:t>: </a:t>
            </a:r>
            <a:r>
              <a:rPr lang="en-US" dirty="0"/>
              <a:t>Text sets are highly</a:t>
            </a:r>
            <a:r>
              <a:rPr lang="en-US" baseline="0" dirty="0"/>
              <a:t> versatile and may be useful in a variety of settings. The purpose behind the sets will always be to build knowledge, vocabulary and the capacity to read independently. Some side benefits, as you heard from the panel, their use may be highly motivating to students and foster their love of reading, too!</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75</a:t>
            </a:fld>
            <a:endParaRPr lang="en-US" dirty="0"/>
          </a:p>
        </p:txBody>
      </p:sp>
    </p:spTree>
    <p:extLst>
      <p:ext uri="{BB962C8B-B14F-4D97-AF65-F5344CB8AC3E}">
        <p14:creationId xmlns:p14="http://schemas.microsoft.com/office/powerpoint/2010/main" val="14525644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Big Idea: </a:t>
            </a:r>
            <a:r>
              <a:rPr lang="en-US" b="0" dirty="0"/>
              <a:t>The</a:t>
            </a:r>
            <a:r>
              <a:rPr lang="en-US" b="0" baseline="0" dirty="0"/>
              <a:t> management of expert packs should be carefully considered and planned the first time students are introduced to them. The power of creating routines was mentioned by all participants. </a:t>
            </a:r>
          </a:p>
          <a:p>
            <a:endParaRPr lang="en-US" b="1" baseline="0" dirty="0"/>
          </a:p>
          <a:p>
            <a:r>
              <a:rPr lang="en-US" b="1" baseline="0" dirty="0"/>
              <a:t>Details: </a:t>
            </a:r>
          </a:p>
          <a:p>
            <a:pPr marL="171450" indent="-171450">
              <a:buFont typeface="Arial"/>
              <a:buChar char="•"/>
            </a:pPr>
            <a:r>
              <a:rPr lang="en-US" b="0" baseline="0" dirty="0"/>
              <a:t>All of the pilot teachers found that students were increasingly able to complete the rolling knowledge or vocabulary journal as the expert pack reading went on. </a:t>
            </a:r>
          </a:p>
          <a:p>
            <a:pPr marL="171450" indent="-171450">
              <a:buFont typeface="Arial"/>
              <a:buChar char="•"/>
            </a:pPr>
            <a:r>
              <a:rPr lang="en-US" b="0" baseline="0" dirty="0"/>
              <a:t>Most of them felt that now that the students were familiar with the learning worth remembering activities and the expectations, they could engage with the next pack more independently. </a:t>
            </a:r>
          </a:p>
          <a:p>
            <a:pPr marL="171450" indent="-171450">
              <a:buFont typeface="Arial"/>
              <a:buChar char="•"/>
            </a:pPr>
            <a:r>
              <a:rPr lang="en-US" b="0" baseline="0" dirty="0"/>
              <a:t>There were questions about accountability, </a:t>
            </a:r>
            <a:r>
              <a:rPr lang="en-US" b="0" baseline="0" dirty="0" err="1"/>
              <a:t>e.g</a:t>
            </a:r>
            <a:r>
              <a:rPr lang="en-US" b="0" baseline="0" dirty="0"/>
              <a:t>, How do I grade the work?; What if students struggled to write a good question- should I take time and teach that?</a:t>
            </a:r>
          </a:p>
          <a:p>
            <a:pPr marL="171450" indent="-171450">
              <a:buFont typeface="Arial"/>
              <a:buChar char="•"/>
            </a:pPr>
            <a:r>
              <a:rPr lang="en-US" b="0" baseline="0" dirty="0"/>
              <a:t>Teachers made notebook organizers and trackers for the EP. These are available if you are interested. </a:t>
            </a:r>
          </a:p>
          <a:p>
            <a:endParaRPr lang="en-US" b="1" dirty="0"/>
          </a:p>
        </p:txBody>
      </p:sp>
      <p:sp>
        <p:nvSpPr>
          <p:cNvPr id="4" name="Slide Number Placeholder 3"/>
          <p:cNvSpPr>
            <a:spLocks noGrp="1"/>
          </p:cNvSpPr>
          <p:nvPr>
            <p:ph type="sldNum" sz="quarter" idx="10"/>
          </p:nvPr>
        </p:nvSpPr>
        <p:spPr/>
        <p:txBody>
          <a:bodyPr/>
          <a:lstStyle/>
          <a:p>
            <a:fld id="{CB92E288-0D9A-42D5-9361-C908F019CCF0}" type="slidenum">
              <a:rPr lang="en-US" smtClean="0"/>
              <a:t>76</a:t>
            </a:fld>
            <a:endParaRPr lang="en-US"/>
          </a:p>
        </p:txBody>
      </p:sp>
    </p:spTree>
    <p:extLst>
      <p:ext uri="{BB962C8B-B14F-4D97-AF65-F5344CB8AC3E}">
        <p14:creationId xmlns:p14="http://schemas.microsoft.com/office/powerpoint/2010/main" val="30866534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Big Idea: We heard from</a:t>
            </a:r>
            <a:r>
              <a:rPr lang="en-US" baseline="0" dirty="0"/>
              <a:t> some of the teachers. What were the kids saying? These quotes were taken from some student writing or discussion.</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77</a:t>
            </a:fld>
            <a:endParaRPr lang="en-US"/>
          </a:p>
        </p:txBody>
      </p:sp>
    </p:spTree>
    <p:extLst>
      <p:ext uri="{BB962C8B-B14F-4D97-AF65-F5344CB8AC3E}">
        <p14:creationId xmlns:p14="http://schemas.microsoft.com/office/powerpoint/2010/main" val="16606546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Big Idea: A photo of</a:t>
            </a:r>
            <a:r>
              <a:rPr lang="en-US" baseline="0" dirty="0"/>
              <a:t> one student’s rolling knowledge journal. </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79</a:t>
            </a:fld>
            <a:endParaRPr lang="en-US" dirty="0"/>
          </a:p>
        </p:txBody>
      </p:sp>
    </p:spTree>
    <p:extLst>
      <p:ext uri="{BB962C8B-B14F-4D97-AF65-F5344CB8AC3E}">
        <p14:creationId xmlns:p14="http://schemas.microsoft.com/office/powerpoint/2010/main" val="12390855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Big Idea: </a:t>
            </a:r>
            <a:r>
              <a:rPr lang="en-US" dirty="0"/>
              <a:t>Students</a:t>
            </a:r>
            <a:r>
              <a:rPr lang="en-US" baseline="0" dirty="0"/>
              <a:t> use the vocabulary of the texts using a summarizing strategy they learned called 8-word notes. </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80</a:t>
            </a:fld>
            <a:endParaRPr lang="en-US" dirty="0"/>
          </a:p>
        </p:txBody>
      </p:sp>
    </p:spTree>
    <p:extLst>
      <p:ext uri="{BB962C8B-B14F-4D97-AF65-F5344CB8AC3E}">
        <p14:creationId xmlns:p14="http://schemas.microsoft.com/office/powerpoint/2010/main" val="880985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dirty="0"/>
              <a:t>Big Idea: </a:t>
            </a:r>
            <a:r>
              <a:rPr lang="en-US" dirty="0"/>
              <a:t>Students decide what learning to record. This is a great formative</a:t>
            </a:r>
            <a:r>
              <a:rPr lang="en-US" baseline="0" dirty="0"/>
              <a:t> information about what they are focusing on, what meaning they are making, what confuses them. </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81</a:t>
            </a:fld>
            <a:endParaRPr lang="en-US" dirty="0"/>
          </a:p>
        </p:txBody>
      </p:sp>
    </p:spTree>
    <p:extLst>
      <p:ext uri="{BB962C8B-B14F-4D97-AF65-F5344CB8AC3E}">
        <p14:creationId xmlns:p14="http://schemas.microsoft.com/office/powerpoint/2010/main" val="44670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So</a:t>
            </a:r>
            <a:r>
              <a:rPr lang="en-US" baseline="0" dirty="0"/>
              <a:t> if none of those factors are the cause, what is?  The next activity will help us start to get at the answer.  </a:t>
            </a:r>
          </a:p>
          <a:p>
            <a:endParaRPr lang="en-US" baseline="0" dirty="0"/>
          </a:p>
          <a:p>
            <a:r>
              <a:rPr lang="en-US" baseline="0" dirty="0"/>
              <a:t>This is a simple quiz.  I’m going to show you two questions, and I want you to tell me, which question is harder.</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11</a:t>
            </a:fld>
            <a:endParaRPr lang="en-US"/>
          </a:p>
        </p:txBody>
      </p:sp>
    </p:spTree>
    <p:extLst>
      <p:ext uri="{BB962C8B-B14F-4D97-AF65-F5344CB8AC3E}">
        <p14:creationId xmlns:p14="http://schemas.microsoft.com/office/powerpoint/2010/main" val="7372975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Big idea:</a:t>
            </a:r>
            <a:r>
              <a:rPr lang="en-US" baseline="0" dirty="0"/>
              <a:t> There is a pun in this piece.</a:t>
            </a:r>
          </a:p>
          <a:p>
            <a:endParaRPr lang="en-US" baseline="0" dirty="0"/>
          </a:p>
          <a:p>
            <a:r>
              <a:rPr lang="en-US" baseline="0" dirty="0"/>
              <a:t>In the last sentence: </a:t>
            </a:r>
          </a:p>
          <a:p>
            <a:endParaRPr lang="en-US" baseline="0" dirty="0"/>
          </a:p>
          <a:p>
            <a:r>
              <a:rPr lang="en-US" baseline="0" dirty="0"/>
              <a:t>Also, I did not know not only do hydrologists study water, they are volunteers in helping with water problems </a:t>
            </a:r>
            <a:r>
              <a:rPr lang="en-US" b="1" baseline="0" dirty="0"/>
              <a:t>as well! </a:t>
            </a:r>
            <a:endParaRPr lang="en-US" b="1" dirty="0"/>
          </a:p>
        </p:txBody>
      </p:sp>
      <p:sp>
        <p:nvSpPr>
          <p:cNvPr id="4" name="Slide Number Placeholder 3"/>
          <p:cNvSpPr>
            <a:spLocks noGrp="1"/>
          </p:cNvSpPr>
          <p:nvPr>
            <p:ph type="sldNum" sz="quarter" idx="10"/>
          </p:nvPr>
        </p:nvSpPr>
        <p:spPr/>
        <p:txBody>
          <a:bodyPr/>
          <a:lstStyle/>
          <a:p>
            <a:fld id="{CB92E288-0D9A-42D5-9361-C908F019CCF0}" type="slidenum">
              <a:rPr lang="en-US" smtClean="0"/>
              <a:t>82</a:t>
            </a:fld>
            <a:endParaRPr lang="en-US" dirty="0"/>
          </a:p>
        </p:txBody>
      </p:sp>
    </p:spTree>
    <p:extLst>
      <p:ext uri="{BB962C8B-B14F-4D97-AF65-F5344CB8AC3E}">
        <p14:creationId xmlns:p14="http://schemas.microsoft.com/office/powerpoint/2010/main" val="286489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slide.</a:t>
            </a:r>
          </a:p>
          <a:p>
            <a:endParaRPr lang="en-US" dirty="0"/>
          </a:p>
          <a:p>
            <a:r>
              <a:rPr lang="en-US" dirty="0"/>
              <a:t>Emphasize</a:t>
            </a:r>
            <a:r>
              <a:rPr lang="en-US" baseline="0" dirty="0"/>
              <a:t> that restating or paraphrasing is a very low-level skill that doesn’t require much critical thinking.</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12</a:t>
            </a:fld>
            <a:endParaRPr lang="en-US"/>
          </a:p>
        </p:txBody>
      </p:sp>
    </p:spTree>
    <p:extLst>
      <p:ext uri="{BB962C8B-B14F-4D97-AF65-F5344CB8AC3E}">
        <p14:creationId xmlns:p14="http://schemas.microsoft.com/office/powerpoint/2010/main" val="908378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Read slide.</a:t>
            </a:r>
          </a:p>
          <a:p>
            <a:r>
              <a:rPr lang="en-US" dirty="0"/>
              <a:t>Emphasize</a:t>
            </a:r>
            <a:r>
              <a:rPr lang="en-US" baseline="0" dirty="0"/>
              <a:t> that this task asks students to do a wide range of critical thinking including, inferring a character’s attitude based on their behavior, generalizing that to a set of moral values, then predicting what such a character might say in defense of those values, thinking about the audience of newspaper editor, and composing a piece of writing that presents an argument. Seems very difficult.</a:t>
            </a:r>
            <a:endParaRPr lang="en-US" dirty="0"/>
          </a:p>
        </p:txBody>
      </p:sp>
      <p:sp>
        <p:nvSpPr>
          <p:cNvPr id="4" name="Slide Number Placeholder 3"/>
          <p:cNvSpPr>
            <a:spLocks noGrp="1"/>
          </p:cNvSpPr>
          <p:nvPr>
            <p:ph type="sldNum" sz="quarter" idx="10"/>
          </p:nvPr>
        </p:nvSpPr>
        <p:spPr/>
        <p:txBody>
          <a:bodyPr/>
          <a:lstStyle/>
          <a:p>
            <a:fld id="{CB92E288-0D9A-42D5-9361-C908F019CCF0}" type="slidenum">
              <a:rPr lang="en-US" smtClean="0"/>
              <a:t>13</a:t>
            </a:fld>
            <a:endParaRPr lang="en-US"/>
          </a:p>
        </p:txBody>
      </p:sp>
    </p:spTree>
    <p:extLst>
      <p:ext uri="{BB962C8B-B14F-4D97-AF65-F5344CB8AC3E}">
        <p14:creationId xmlns:p14="http://schemas.microsoft.com/office/powerpoint/2010/main" val="2717296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12" name="Picture 11"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p:nvPr>
        </p:nvSpPr>
        <p:spPr>
          <a:xfrm>
            <a:off x="0" y="1857374"/>
            <a:ext cx="3349625" cy="3159126"/>
          </a:xfrm>
        </p:spPr>
        <p:txBody>
          <a:bodyPr/>
          <a:lstStyle/>
          <a:p>
            <a:r>
              <a:rPr lang="en-US"/>
              <a:t>Click icon to add picture</a:t>
            </a:r>
            <a:endParaRPr lang="en-US" dirty="0"/>
          </a:p>
        </p:txBody>
      </p:sp>
      <p:pic>
        <p:nvPicPr>
          <p:cNvPr id="9" name="Picture 8"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green_texture_compressed.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9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8" name="Picture 7"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3" name="Picture 2" descr="green_texture_compressed_crop.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874137"/>
            <a:ext cx="9144000" cy="3131364"/>
          </a:xfrm>
          <a:prstGeom prst="rect">
            <a:avLst/>
          </a:prstGeom>
        </p:spPr>
      </p:pic>
      <p:pic>
        <p:nvPicPr>
          <p:cNvPr id="2" name="Picture 1" descr="SAP_logo_RGB.pdf"/>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9320" y="225996"/>
            <a:ext cx="1640438" cy="808050"/>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a:t>Click icon to add picture</a:t>
            </a:r>
            <a:endParaRPr lang="en-US" dirty="0"/>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4" name="Picture 3" descr="GettyImages_175389704_72dpi_cropped_compressed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4922874"/>
          </a:xfrm>
          <a:prstGeom prst="rect">
            <a:avLst/>
          </a:prstGeom>
        </p:spPr>
      </p:pic>
      <p:pic>
        <p:nvPicPr>
          <p:cNvPr id="8" name="Picture 7" descr="green_texture_compressed_crop.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861542"/>
            <a:ext cx="9144000"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2" name="Picture 1" descr="171366080_5_blur_72dpi_cropped_compressed.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800" y="0"/>
            <a:ext cx="9152800" cy="6858000"/>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achievethecore.org/page/974/vocabulary-and-the-common-core"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hyperlink" Target="http://bit.ly/1oWZ7ai"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www.edmodo.com" TargetMode="Externa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hyperlink" Target="http://www.edmodo.co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mailto:dliben@studentsachieve.net"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hyperlink" Target="mailto:Cschmidt@studentsachieve.net"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074" y="5036555"/>
            <a:ext cx="184731" cy="369332"/>
          </a:xfrm>
          <a:prstGeom prst="rect">
            <a:avLst/>
          </a:prstGeom>
          <a:noFill/>
        </p:spPr>
        <p:txBody>
          <a:bodyPr wrap="none" rtlCol="0">
            <a:spAutoFit/>
          </a:bodyPr>
          <a:lstStyle/>
          <a:p>
            <a:pPr defTabSz="457200"/>
            <a:endParaRPr lang="en-US" dirty="0">
              <a:solidFill>
                <a:srgbClr val="000000"/>
              </a:solidFill>
            </a:endParaRPr>
          </a:p>
        </p:txBody>
      </p:sp>
      <p:sp>
        <p:nvSpPr>
          <p:cNvPr id="14" name="Title 13"/>
          <p:cNvSpPr>
            <a:spLocks noGrp="1"/>
          </p:cNvSpPr>
          <p:nvPr>
            <p:ph type="ctrTitle"/>
          </p:nvPr>
        </p:nvSpPr>
        <p:spPr/>
        <p:txBody>
          <a:bodyPr>
            <a:normAutofit/>
          </a:bodyPr>
          <a:lstStyle/>
          <a:p>
            <a:r>
              <a:rPr lang="en-US" dirty="0"/>
              <a:t>Text Set Project Training</a:t>
            </a:r>
          </a:p>
        </p:txBody>
      </p:sp>
      <p:sp>
        <p:nvSpPr>
          <p:cNvPr id="15" name="Subtitle 14"/>
          <p:cNvSpPr>
            <a:spLocks noGrp="1"/>
          </p:cNvSpPr>
          <p:nvPr>
            <p:ph type="subTitle" idx="1"/>
          </p:nvPr>
        </p:nvSpPr>
        <p:spPr>
          <a:xfrm>
            <a:off x="219317" y="3644493"/>
            <a:ext cx="8785852" cy="792406"/>
          </a:xfrm>
        </p:spPr>
        <p:txBody>
          <a:bodyPr>
            <a:noAutofit/>
          </a:bodyPr>
          <a:lstStyle/>
          <a:p>
            <a:r>
              <a:rPr lang="en-US" i="1" dirty="0"/>
              <a:t>[Insert location here]</a:t>
            </a:r>
          </a:p>
          <a:p>
            <a:r>
              <a:rPr lang="en-US" i="1" dirty="0"/>
              <a:t>[Insert date here]</a:t>
            </a:r>
          </a:p>
        </p:txBody>
      </p:sp>
    </p:spTree>
    <p:extLst>
      <p:ext uri="{BB962C8B-B14F-4D97-AF65-F5344CB8AC3E}">
        <p14:creationId xmlns:p14="http://schemas.microsoft.com/office/powerpoint/2010/main" val="3349309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lumMod val="75000"/>
                    <a:lumOff val="25000"/>
                  </a:schemeClr>
                </a:solidFill>
              </a:rPr>
              <a:t>What are </a:t>
            </a:r>
            <a:r>
              <a:rPr lang="en-US" b="1" dirty="0">
                <a:solidFill>
                  <a:schemeClr val="tx1">
                    <a:lumMod val="75000"/>
                    <a:lumOff val="25000"/>
                  </a:schemeClr>
                </a:solidFill>
              </a:rPr>
              <a:t>not</a:t>
            </a:r>
            <a:r>
              <a:rPr lang="en-US" dirty="0">
                <a:solidFill>
                  <a:schemeClr val="tx1">
                    <a:lumMod val="75000"/>
                    <a:lumOff val="25000"/>
                  </a:schemeClr>
                </a:solidFill>
              </a:rPr>
              <a:t> the causes?</a:t>
            </a:r>
          </a:p>
        </p:txBody>
      </p:sp>
      <p:sp>
        <p:nvSpPr>
          <p:cNvPr id="3" name="Content Placeholder 2"/>
          <p:cNvSpPr>
            <a:spLocks noGrp="1"/>
          </p:cNvSpPr>
          <p:nvPr>
            <p:ph idx="1"/>
          </p:nvPr>
        </p:nvSpPr>
        <p:spPr>
          <a:xfrm>
            <a:off x="580030" y="1595059"/>
            <a:ext cx="8229600" cy="4525963"/>
          </a:xfrm>
        </p:spPr>
        <p:txBody>
          <a:bodyPr>
            <a:noAutofit/>
          </a:bodyPr>
          <a:lstStyle/>
          <a:p>
            <a:r>
              <a:rPr lang="en-US" dirty="0">
                <a:solidFill>
                  <a:schemeClr val="tx1">
                    <a:lumMod val="75000"/>
                    <a:lumOff val="25000"/>
                  </a:schemeClr>
                </a:solidFill>
              </a:rPr>
              <a:t>Lack of critical thinking </a:t>
            </a:r>
          </a:p>
          <a:p>
            <a:endParaRPr lang="en-US" dirty="0">
              <a:solidFill>
                <a:schemeClr val="tx1">
                  <a:lumMod val="75000"/>
                  <a:lumOff val="25000"/>
                </a:schemeClr>
              </a:solidFill>
            </a:endParaRPr>
          </a:p>
          <a:p>
            <a:r>
              <a:rPr lang="en-US" dirty="0">
                <a:solidFill>
                  <a:schemeClr val="tx1">
                    <a:lumMod val="75000"/>
                    <a:lumOff val="25000"/>
                  </a:schemeClr>
                </a:solidFill>
              </a:rPr>
              <a:t>Failure to know or use comprehension strategies</a:t>
            </a:r>
          </a:p>
          <a:p>
            <a:endParaRPr lang="en-US" dirty="0">
              <a:solidFill>
                <a:schemeClr val="tx1">
                  <a:lumMod val="75000"/>
                  <a:lumOff val="25000"/>
                </a:schemeClr>
              </a:solidFill>
            </a:endParaRPr>
          </a:p>
          <a:p>
            <a:r>
              <a:rPr lang="en-US" dirty="0">
                <a:solidFill>
                  <a:schemeClr val="tx1">
                    <a:lumMod val="75000"/>
                    <a:lumOff val="25000"/>
                  </a:schemeClr>
                </a:solidFill>
              </a:rPr>
              <a:t>Failure to master the standards</a:t>
            </a:r>
          </a:p>
          <a:p>
            <a:endParaRPr lang="en-US" sz="4000" dirty="0">
              <a:solidFill>
                <a:schemeClr val="tx1">
                  <a:lumMod val="75000"/>
                  <a:lumOff val="25000"/>
                </a:schemeClr>
              </a:solidFill>
            </a:endParaRPr>
          </a:p>
        </p:txBody>
      </p:sp>
    </p:spTree>
    <p:extLst>
      <p:ext uri="{BB962C8B-B14F-4D97-AF65-F5344CB8AC3E}">
        <p14:creationId xmlns:p14="http://schemas.microsoft.com/office/powerpoint/2010/main" val="214843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Quick Quiz: Which is harder?</a:t>
            </a:r>
          </a:p>
        </p:txBody>
      </p:sp>
    </p:spTree>
    <p:extLst>
      <p:ext uri="{BB962C8B-B14F-4D97-AF65-F5344CB8AC3E}">
        <p14:creationId xmlns:p14="http://schemas.microsoft.com/office/powerpoint/2010/main" val="119721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lumMod val="75000"/>
                    <a:lumOff val="25000"/>
                  </a:schemeClr>
                </a:solidFill>
              </a:rPr>
              <a:t>Question 1: Literal Meaning</a:t>
            </a:r>
            <a:br>
              <a:rPr lang="en-US" b="1" dirty="0">
                <a:solidFill>
                  <a:schemeClr val="tx1">
                    <a:lumMod val="75000"/>
                    <a:lumOff val="25000"/>
                  </a:schemeClr>
                </a:solidFill>
              </a:rPr>
            </a:br>
            <a:r>
              <a:rPr lang="en-US" i="1" dirty="0">
                <a:solidFill>
                  <a:schemeClr val="tx1">
                    <a:lumMod val="75000"/>
                    <a:lumOff val="25000"/>
                  </a:schemeClr>
                </a:solidFill>
              </a:rPr>
              <a:t>Low on Bloom’s Taxonomy</a:t>
            </a:r>
          </a:p>
        </p:txBody>
      </p:sp>
      <p:sp>
        <p:nvSpPr>
          <p:cNvPr id="3" name="Content Placeholder 2"/>
          <p:cNvSpPr>
            <a:spLocks noGrp="1"/>
          </p:cNvSpPr>
          <p:nvPr>
            <p:ph idx="1"/>
          </p:nvPr>
        </p:nvSpPr>
        <p:spPr/>
        <p:txBody>
          <a:bodyPr>
            <a:normAutofit/>
          </a:bodyPr>
          <a:lstStyle/>
          <a:p>
            <a:pPr marL="0" indent="0">
              <a:buNone/>
            </a:pPr>
            <a:r>
              <a:rPr lang="en-US" dirty="0">
                <a:solidFill>
                  <a:schemeClr val="tx1">
                    <a:lumMod val="75000"/>
                    <a:lumOff val="25000"/>
                  </a:schemeClr>
                </a:solidFill>
              </a:rPr>
              <a:t>Restate the following sentence in your own words:</a:t>
            </a:r>
          </a:p>
          <a:p>
            <a:pPr marL="0" indent="0">
              <a:buNone/>
            </a:pPr>
            <a:endParaRPr lang="en-US" dirty="0">
              <a:solidFill>
                <a:schemeClr val="tx1">
                  <a:lumMod val="75000"/>
                  <a:lumOff val="25000"/>
                </a:schemeClr>
              </a:solidFill>
            </a:endParaRPr>
          </a:p>
          <a:p>
            <a:pPr marL="0" indent="0">
              <a:buNone/>
            </a:pPr>
            <a:r>
              <a:rPr lang="en-US" dirty="0">
                <a:solidFill>
                  <a:schemeClr val="tx1">
                    <a:lumMod val="75000"/>
                    <a:lumOff val="25000"/>
                  </a:schemeClr>
                </a:solidFill>
              </a:rPr>
              <a:t>“The former render possible </a:t>
            </a:r>
            <a:r>
              <a:rPr lang="en-US" i="1" dirty="0">
                <a:solidFill>
                  <a:schemeClr val="tx1">
                    <a:lumMod val="75000"/>
                    <a:lumOff val="25000"/>
                  </a:schemeClr>
                </a:solidFill>
              </a:rPr>
              <a:t>theoretical</a:t>
            </a:r>
            <a:r>
              <a:rPr lang="en-US" dirty="0">
                <a:solidFill>
                  <a:schemeClr val="tx1">
                    <a:lumMod val="75000"/>
                    <a:lumOff val="25000"/>
                  </a:schemeClr>
                </a:solidFill>
              </a:rPr>
              <a:t> cognition according to principles </a:t>
            </a:r>
            <a:r>
              <a:rPr lang="en-US" i="1" dirty="0">
                <a:solidFill>
                  <a:schemeClr val="tx1">
                    <a:lumMod val="75000"/>
                    <a:lumOff val="25000"/>
                  </a:schemeClr>
                </a:solidFill>
              </a:rPr>
              <a:t>a priori;</a:t>
            </a:r>
            <a:r>
              <a:rPr lang="en-US" dirty="0">
                <a:solidFill>
                  <a:schemeClr val="tx1">
                    <a:lumMod val="75000"/>
                    <a:lumOff val="25000"/>
                  </a:schemeClr>
                </a:solidFill>
              </a:rPr>
              <a:t> the latter in respect of this theoretical cognition only supplies in itself a negative principle (that of mere contrast), but on the other hand it furnishes fundamental propositions which extend the sphere of the determination of the will and are therefore called practical.” </a:t>
            </a:r>
          </a:p>
          <a:p>
            <a:pPr marL="0" indent="0">
              <a:buNone/>
            </a:pPr>
            <a:endParaRPr lang="en-US" dirty="0">
              <a:solidFill>
                <a:schemeClr val="tx1">
                  <a:lumMod val="75000"/>
                  <a:lumOff val="25000"/>
                </a:schemeClr>
              </a:solidFill>
            </a:endParaRPr>
          </a:p>
          <a:p>
            <a:pPr marL="0" indent="0" algn="r">
              <a:buNone/>
            </a:pPr>
            <a:r>
              <a:rPr lang="en-US" dirty="0"/>
              <a:t>		</a:t>
            </a:r>
          </a:p>
        </p:txBody>
      </p:sp>
    </p:spTree>
    <p:extLst>
      <p:ext uri="{BB962C8B-B14F-4D97-AF65-F5344CB8AC3E}">
        <p14:creationId xmlns:p14="http://schemas.microsoft.com/office/powerpoint/2010/main" val="328961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tx1">
                    <a:lumMod val="75000"/>
                    <a:lumOff val="25000"/>
                  </a:schemeClr>
                </a:solidFill>
              </a:rPr>
              <a:t>Question 2: Synthesis</a:t>
            </a:r>
            <a:br>
              <a:rPr lang="en-US" b="1" dirty="0">
                <a:solidFill>
                  <a:schemeClr val="tx1">
                    <a:lumMod val="75000"/>
                    <a:lumOff val="25000"/>
                  </a:schemeClr>
                </a:solidFill>
              </a:rPr>
            </a:br>
            <a:r>
              <a:rPr lang="en-US" i="1" dirty="0">
                <a:solidFill>
                  <a:schemeClr val="tx1">
                    <a:lumMod val="75000"/>
                    <a:lumOff val="25000"/>
                  </a:schemeClr>
                </a:solidFill>
              </a:rPr>
              <a:t>High on Bloom’s Taxonomy</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chemeClr val="tx1">
                    <a:lumMod val="75000"/>
                    <a:lumOff val="25000"/>
                  </a:schemeClr>
                </a:solidFill>
              </a:rPr>
              <a:t>Read the following passage, then write a letter to the editor defending the moral values the main character displays with regard to animals.</a:t>
            </a:r>
          </a:p>
          <a:p>
            <a:pPr marL="0" indent="0">
              <a:buNone/>
            </a:pPr>
            <a:endParaRPr lang="en-US" sz="2800" dirty="0">
              <a:solidFill>
                <a:schemeClr val="tx1">
                  <a:lumMod val="75000"/>
                  <a:lumOff val="25000"/>
                </a:schemeClr>
              </a:solidFill>
            </a:endParaRPr>
          </a:p>
          <a:p>
            <a:r>
              <a:rPr lang="en-US" dirty="0"/>
              <a:t>“Where's Papa going with that ax?" said Fern to her mother as they were setting the table for breakfast.</a:t>
            </a:r>
          </a:p>
          <a:p>
            <a:endParaRPr lang="en-US" dirty="0"/>
          </a:p>
          <a:p>
            <a:r>
              <a:rPr lang="en-US" dirty="0"/>
              <a:t>"Out to the </a:t>
            </a:r>
            <a:r>
              <a:rPr lang="en-US" dirty="0" err="1"/>
              <a:t>hoghouse</a:t>
            </a:r>
            <a:r>
              <a:rPr lang="en-US" dirty="0"/>
              <a:t>," replied Mrs. Arable. "Some pigs were born last night.“</a:t>
            </a:r>
          </a:p>
          <a:p>
            <a:pPr marL="0" indent="0">
              <a:buNone/>
            </a:pPr>
            <a:r>
              <a:rPr lang="en-US" dirty="0"/>
              <a:t>																</a:t>
            </a:r>
            <a:r>
              <a:rPr lang="en-US" sz="1400" dirty="0"/>
              <a:t>(contd.)</a:t>
            </a:r>
            <a:endParaRPr lang="en-US" sz="3200" dirty="0"/>
          </a:p>
          <a:p>
            <a:pPr marL="0" indent="0">
              <a:buNone/>
            </a:pPr>
            <a:endParaRPr lang="en-US" dirty="0">
              <a:solidFill>
                <a:schemeClr val="tx1">
                  <a:lumMod val="75000"/>
                  <a:lumOff val="25000"/>
                </a:schemeClr>
              </a:solidFill>
            </a:endParaRPr>
          </a:p>
          <a:p>
            <a:pPr marL="0" indent="0">
              <a:buNone/>
            </a:pPr>
            <a:endParaRPr lang="en-US" b="1" dirty="0">
              <a:solidFill>
                <a:schemeClr val="tx1">
                  <a:lumMod val="75000"/>
                  <a:lumOff val="25000"/>
                </a:schemeClr>
              </a:solidFill>
            </a:endParaRPr>
          </a:p>
          <a:p>
            <a:pPr marL="0" indent="0" algn="r">
              <a:buNone/>
            </a:pPr>
            <a:endParaRPr lang="en-US" dirty="0"/>
          </a:p>
          <a:p>
            <a:pPr marL="0" indent="0" algn="r">
              <a:buNone/>
            </a:pPr>
            <a:r>
              <a:rPr lang="en-US" dirty="0"/>
              <a:t>		</a:t>
            </a:r>
          </a:p>
        </p:txBody>
      </p:sp>
    </p:spTree>
    <p:extLst>
      <p:ext uri="{BB962C8B-B14F-4D97-AF65-F5344CB8AC3E}">
        <p14:creationId xmlns:p14="http://schemas.microsoft.com/office/powerpoint/2010/main" val="336812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5909" y="648269"/>
            <a:ext cx="8175009" cy="5867400"/>
          </a:xfrm>
        </p:spPr>
        <p:txBody>
          <a:bodyPr>
            <a:noAutofit/>
          </a:bodyPr>
          <a:lstStyle/>
          <a:p>
            <a:r>
              <a:rPr lang="en-US" dirty="0"/>
              <a:t>"I don't see why he needs an ax," continued Fern, who was only eight.	</a:t>
            </a:r>
          </a:p>
          <a:p>
            <a:endParaRPr lang="en-US" dirty="0"/>
          </a:p>
          <a:p>
            <a:r>
              <a:rPr lang="en-US" dirty="0"/>
              <a:t>"Well," said her mother, "one of the pigs is a runt. It's very small and weak, and it will never amount to anything. So your father has decided to do away with it.”</a:t>
            </a:r>
          </a:p>
          <a:p>
            <a:endParaRPr lang="en-US" dirty="0"/>
          </a:p>
          <a:p>
            <a:r>
              <a:rPr lang="en-US" dirty="0"/>
              <a:t>"Do away with it?" shrieked Fern. "You mean kill it? Just because it's smaller than the others?"</a:t>
            </a:r>
          </a:p>
        </p:txBody>
      </p:sp>
    </p:spTree>
    <p:extLst>
      <p:ext uri="{BB962C8B-B14F-4D97-AF65-F5344CB8AC3E}">
        <p14:creationId xmlns:p14="http://schemas.microsoft.com/office/powerpoint/2010/main" val="284297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93677" y="1190767"/>
            <a:ext cx="8229600" cy="4525963"/>
          </a:xfrm>
        </p:spPr>
        <p:txBody>
          <a:bodyPr>
            <a:noAutofit/>
          </a:bodyPr>
          <a:lstStyle/>
          <a:p>
            <a:r>
              <a:rPr lang="en-US" dirty="0"/>
              <a:t>Which que</a:t>
            </a:r>
            <a:r>
              <a:rPr lang="en-US" dirty="0">
                <a:solidFill>
                  <a:schemeClr val="tx1">
                    <a:lumMod val="75000"/>
                    <a:lumOff val="25000"/>
                  </a:schemeClr>
                </a:solidFill>
              </a:rPr>
              <a:t>stion</a:t>
            </a:r>
            <a:r>
              <a:rPr lang="en-US" dirty="0"/>
              <a:t> was easier?</a:t>
            </a:r>
          </a:p>
          <a:p>
            <a:endParaRPr lang="en-US" dirty="0"/>
          </a:p>
          <a:p>
            <a:r>
              <a:rPr lang="en-US" dirty="0"/>
              <a:t>Why?</a:t>
            </a:r>
          </a:p>
          <a:p>
            <a:endParaRPr lang="en-US" dirty="0"/>
          </a:p>
          <a:p>
            <a:r>
              <a:rPr lang="en-US" dirty="0"/>
              <a:t>Would a lesson (or a whole week of lessons) on “</a:t>
            </a:r>
            <a:r>
              <a:rPr lang="en-US" i="1" dirty="0"/>
              <a:t>finding main idea</a:t>
            </a:r>
            <a:r>
              <a:rPr lang="en-US" dirty="0"/>
              <a:t>” or “</a:t>
            </a:r>
            <a:r>
              <a:rPr lang="en-US" i="1" dirty="0"/>
              <a:t>making inferences</a:t>
            </a:r>
            <a:r>
              <a:rPr lang="en-US" dirty="0"/>
              <a:t>” help you to answer question 1?</a:t>
            </a:r>
          </a:p>
        </p:txBody>
      </p:sp>
    </p:spTree>
    <p:extLst>
      <p:ext uri="{BB962C8B-B14F-4D97-AF65-F5344CB8AC3E}">
        <p14:creationId xmlns:p14="http://schemas.microsoft.com/office/powerpoint/2010/main" val="120102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346278"/>
            <a:ext cx="6172200" cy="1143000"/>
          </a:xfrm>
        </p:spPr>
        <p:txBody>
          <a:bodyPr>
            <a:noAutofit/>
          </a:bodyPr>
          <a:lstStyle/>
          <a:p>
            <a:r>
              <a:rPr lang="en-US" sz="3600" dirty="0"/>
              <a:t>If critical thinking, strategies and standards are </a:t>
            </a:r>
            <a:r>
              <a:rPr lang="en-US" sz="3600" b="1" dirty="0"/>
              <a:t>not</a:t>
            </a:r>
            <a:r>
              <a:rPr lang="en-US" sz="3600" dirty="0"/>
              <a:t> the causes…</a:t>
            </a:r>
          </a:p>
        </p:txBody>
      </p:sp>
    </p:spTree>
    <p:extLst>
      <p:ext uri="{BB962C8B-B14F-4D97-AF65-F5344CB8AC3E}">
        <p14:creationId xmlns:p14="http://schemas.microsoft.com/office/powerpoint/2010/main" val="419095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What </a:t>
            </a:r>
            <a:r>
              <a:rPr lang="en-US" b="1" dirty="0">
                <a:solidFill>
                  <a:schemeClr val="tx1">
                    <a:lumMod val="75000"/>
                    <a:lumOff val="25000"/>
                  </a:schemeClr>
                </a:solidFill>
              </a:rPr>
              <a:t>are </a:t>
            </a:r>
            <a:r>
              <a:rPr lang="en-US" dirty="0">
                <a:solidFill>
                  <a:schemeClr val="tx1">
                    <a:lumMod val="75000"/>
                    <a:lumOff val="25000"/>
                  </a:schemeClr>
                </a:solidFill>
              </a:rPr>
              <a:t>the causes?</a:t>
            </a:r>
          </a:p>
        </p:txBody>
      </p:sp>
      <p:sp>
        <p:nvSpPr>
          <p:cNvPr id="3" name="Content Placeholder 2"/>
          <p:cNvSpPr>
            <a:spLocks noGrp="1"/>
          </p:cNvSpPr>
          <p:nvPr>
            <p:ph idx="1"/>
          </p:nvPr>
        </p:nvSpPr>
        <p:spPr/>
        <p:txBody>
          <a:bodyPr>
            <a:noAutofit/>
          </a:bodyPr>
          <a:lstStyle/>
          <a:p>
            <a:r>
              <a:rPr lang="en-US" b="1" dirty="0">
                <a:solidFill>
                  <a:schemeClr val="tx1">
                    <a:lumMod val="75000"/>
                    <a:lumOff val="25000"/>
                  </a:schemeClr>
                </a:solidFill>
              </a:rPr>
              <a:t>Vocabulary: </a:t>
            </a:r>
            <a:r>
              <a:rPr lang="en-US" dirty="0">
                <a:solidFill>
                  <a:schemeClr val="tx1">
                    <a:lumMod val="75000"/>
                    <a:lumOff val="25000"/>
                  </a:schemeClr>
                </a:solidFill>
              </a:rPr>
              <a:t>Failure to grow sufficient vocabulary</a:t>
            </a:r>
          </a:p>
          <a:p>
            <a:endParaRPr lang="en-US" dirty="0">
              <a:solidFill>
                <a:schemeClr val="tx1">
                  <a:lumMod val="75000"/>
                  <a:lumOff val="25000"/>
                </a:schemeClr>
              </a:solidFill>
            </a:endParaRPr>
          </a:p>
          <a:p>
            <a:r>
              <a:rPr lang="en-US" b="1" dirty="0">
                <a:solidFill>
                  <a:schemeClr val="tx1">
                    <a:lumMod val="75000"/>
                    <a:lumOff val="25000"/>
                  </a:schemeClr>
                </a:solidFill>
              </a:rPr>
              <a:t>Knowledge: </a:t>
            </a:r>
            <a:r>
              <a:rPr lang="en-US" dirty="0">
                <a:solidFill>
                  <a:schemeClr val="tx1">
                    <a:lumMod val="75000"/>
                    <a:lumOff val="25000"/>
                  </a:schemeClr>
                </a:solidFill>
              </a:rPr>
              <a:t>Failure to develop wide </a:t>
            </a:r>
            <a:r>
              <a:rPr lang="en-US" strike="sngStrike" dirty="0">
                <a:solidFill>
                  <a:schemeClr val="tx1">
                    <a:lumMod val="75000"/>
                    <a:lumOff val="25000"/>
                  </a:schemeClr>
                </a:solidFill>
              </a:rPr>
              <a:t>background </a:t>
            </a:r>
            <a:r>
              <a:rPr lang="en-US" dirty="0">
                <a:solidFill>
                  <a:schemeClr val="tx1">
                    <a:lumMod val="75000"/>
                    <a:lumOff val="25000"/>
                  </a:schemeClr>
                </a:solidFill>
              </a:rPr>
              <a:t>knowledge</a:t>
            </a:r>
          </a:p>
          <a:p>
            <a:endParaRPr lang="en-US" dirty="0">
              <a:solidFill>
                <a:schemeClr val="tx1">
                  <a:lumMod val="75000"/>
                  <a:lumOff val="25000"/>
                </a:schemeClr>
              </a:solidFill>
            </a:endParaRPr>
          </a:p>
          <a:p>
            <a:r>
              <a:rPr lang="en-US" b="1" dirty="0">
                <a:solidFill>
                  <a:schemeClr val="tx1">
                    <a:lumMod val="75000"/>
                    <a:lumOff val="25000"/>
                  </a:schemeClr>
                </a:solidFill>
              </a:rPr>
              <a:t>Fluency: </a:t>
            </a:r>
            <a:r>
              <a:rPr lang="en-US" dirty="0">
                <a:solidFill>
                  <a:schemeClr val="tx1">
                    <a:lumMod val="75000"/>
                    <a:lumOff val="25000"/>
                  </a:schemeClr>
                </a:solidFill>
              </a:rPr>
              <a:t>Failure to become a fluent reader</a:t>
            </a:r>
          </a:p>
        </p:txBody>
      </p:sp>
    </p:spTree>
    <p:extLst>
      <p:ext uri="{BB962C8B-B14F-4D97-AF65-F5344CB8AC3E}">
        <p14:creationId xmlns:p14="http://schemas.microsoft.com/office/powerpoint/2010/main" val="38257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Importance of Vocabulary</a:t>
            </a:r>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dirty="0">
                <a:solidFill>
                  <a:schemeClr val="tx1">
                    <a:lumMod val="75000"/>
                    <a:lumOff val="25000"/>
                  </a:schemeClr>
                </a:solidFill>
              </a:rPr>
              <a:t>Nearly a century of research (Whipple 1925, NAEP 2013)</a:t>
            </a:r>
          </a:p>
          <a:p>
            <a:pPr marL="0" indent="0">
              <a:buNone/>
            </a:pPr>
            <a:endParaRPr lang="en-US" sz="700" dirty="0">
              <a:solidFill>
                <a:schemeClr val="tx1">
                  <a:lumMod val="75000"/>
                  <a:lumOff val="25000"/>
                </a:schemeClr>
              </a:solidFill>
            </a:endParaRPr>
          </a:p>
          <a:p>
            <a:r>
              <a:rPr lang="en-US" dirty="0">
                <a:solidFill>
                  <a:schemeClr val="tx1">
                    <a:lumMod val="75000"/>
                    <a:lumOff val="25000"/>
                  </a:schemeClr>
                </a:solidFill>
              </a:rPr>
              <a:t>Feature of complex text that likely causes greatest difficulty (Nelson et al 2012)</a:t>
            </a:r>
          </a:p>
          <a:p>
            <a:pPr marL="0" indent="0">
              <a:buNone/>
            </a:pPr>
            <a:endParaRPr lang="en-US" sz="700" dirty="0">
              <a:solidFill>
                <a:schemeClr val="tx1">
                  <a:lumMod val="75000"/>
                  <a:lumOff val="25000"/>
                </a:schemeClr>
              </a:solidFill>
            </a:endParaRPr>
          </a:p>
          <a:p>
            <a:r>
              <a:rPr lang="en-US" dirty="0">
                <a:solidFill>
                  <a:schemeClr val="tx1">
                    <a:lumMod val="75000"/>
                    <a:lumOff val="25000"/>
                  </a:schemeClr>
                </a:solidFill>
              </a:rPr>
              <a:t>Having to determine the meaning of too many words slows readers up; problem gets much worse with complex text</a:t>
            </a:r>
          </a:p>
          <a:p>
            <a:pPr marL="0" indent="0">
              <a:buNone/>
            </a:pPr>
            <a:endParaRPr lang="en-US" sz="700" dirty="0">
              <a:solidFill>
                <a:schemeClr val="tx1">
                  <a:lumMod val="75000"/>
                  <a:lumOff val="25000"/>
                </a:schemeClr>
              </a:solidFill>
            </a:endParaRPr>
          </a:p>
          <a:p>
            <a:r>
              <a:rPr lang="en-US" dirty="0">
                <a:solidFill>
                  <a:schemeClr val="tx1">
                    <a:lumMod val="75000"/>
                    <a:lumOff val="25000"/>
                  </a:schemeClr>
                </a:solidFill>
              </a:rPr>
              <a:t>Not knowing words on the page is debilitating</a:t>
            </a:r>
          </a:p>
          <a:p>
            <a:endParaRPr lang="en-US" sz="700" dirty="0">
              <a:solidFill>
                <a:schemeClr val="tx1">
                  <a:lumMod val="75000"/>
                  <a:lumOff val="25000"/>
                </a:schemeClr>
              </a:solidFill>
            </a:endParaRPr>
          </a:p>
          <a:p>
            <a:r>
              <a:rPr lang="en-US" dirty="0">
                <a:solidFill>
                  <a:schemeClr val="tx1">
                    <a:lumMod val="75000"/>
                    <a:lumOff val="25000"/>
                  </a:schemeClr>
                </a:solidFill>
              </a:rPr>
              <a:t>“30 Million Word Gap”</a:t>
            </a:r>
          </a:p>
          <a:p>
            <a:pPr marL="0" indent="0">
              <a:buNone/>
            </a:pPr>
            <a:endParaRPr lang="en-US" sz="700" dirty="0">
              <a:solidFill>
                <a:schemeClr val="tx1">
                  <a:lumMod val="75000"/>
                  <a:lumOff val="25000"/>
                </a:schemeClr>
              </a:solidFill>
            </a:endParaRPr>
          </a:p>
          <a:p>
            <a:r>
              <a:rPr lang="en-US" dirty="0">
                <a:solidFill>
                  <a:schemeClr val="tx1">
                    <a:lumMod val="75000"/>
                    <a:lumOff val="25000"/>
                  </a:schemeClr>
                </a:solidFill>
              </a:rPr>
              <a:t>After much research… </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1386039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Academic Vocabulary  SBAC and PARCC Sample Items - Grade 3 only</a:t>
            </a:r>
          </a:p>
        </p:txBody>
      </p:sp>
      <p:sp>
        <p:nvSpPr>
          <p:cNvPr id="3" name="Content Placeholder 2"/>
          <p:cNvSpPr>
            <a:spLocks noGrp="1"/>
          </p:cNvSpPr>
          <p:nvPr>
            <p:ph sz="half" idx="1"/>
          </p:nvPr>
        </p:nvSpPr>
        <p:spPr>
          <a:xfrm>
            <a:off x="1485900" y="1676402"/>
            <a:ext cx="3028950" cy="4525963"/>
          </a:xfrm>
        </p:spPr>
        <p:txBody>
          <a:bodyPr>
            <a:normAutofit/>
          </a:bodyPr>
          <a:lstStyle/>
          <a:p>
            <a:r>
              <a:rPr lang="en-US" sz="2600" dirty="0"/>
              <a:t>Unfortunate</a:t>
            </a:r>
          </a:p>
          <a:p>
            <a:r>
              <a:rPr lang="en-US" sz="2600" dirty="0"/>
              <a:t>Filtered</a:t>
            </a:r>
          </a:p>
          <a:p>
            <a:r>
              <a:rPr lang="en-US" sz="2600" dirty="0"/>
              <a:t>Scarred</a:t>
            </a:r>
          </a:p>
          <a:p>
            <a:r>
              <a:rPr lang="en-US" sz="2600" dirty="0"/>
              <a:t>Scuffs</a:t>
            </a:r>
          </a:p>
          <a:p>
            <a:r>
              <a:rPr lang="en-US" sz="2600" dirty="0"/>
              <a:t>Fraying</a:t>
            </a:r>
          </a:p>
          <a:p>
            <a:r>
              <a:rPr lang="en-US" sz="2600" dirty="0"/>
              <a:t>Seams </a:t>
            </a:r>
          </a:p>
          <a:p>
            <a:r>
              <a:rPr lang="en-US" sz="2600" dirty="0"/>
              <a:t>Overlooked </a:t>
            </a:r>
          </a:p>
          <a:p>
            <a:r>
              <a:rPr lang="en-US" sz="2600" dirty="0"/>
              <a:t>Spouting</a:t>
            </a:r>
          </a:p>
          <a:p>
            <a:r>
              <a:rPr lang="en-US" sz="2600" dirty="0"/>
              <a:t>Blossom</a:t>
            </a:r>
          </a:p>
          <a:p>
            <a:endParaRPr lang="en-US" dirty="0"/>
          </a:p>
        </p:txBody>
      </p:sp>
      <p:sp>
        <p:nvSpPr>
          <p:cNvPr id="7" name="Content Placeholder 6"/>
          <p:cNvSpPr>
            <a:spLocks noGrp="1"/>
          </p:cNvSpPr>
          <p:nvPr>
            <p:ph sz="half" idx="2"/>
          </p:nvPr>
        </p:nvSpPr>
        <p:spPr>
          <a:xfrm>
            <a:off x="4629150" y="1665294"/>
            <a:ext cx="3245608" cy="4525963"/>
          </a:xfrm>
        </p:spPr>
        <p:txBody>
          <a:bodyPr>
            <a:noAutofit/>
          </a:bodyPr>
          <a:lstStyle/>
          <a:p>
            <a:pPr>
              <a:lnSpc>
                <a:spcPct val="90000"/>
              </a:lnSpc>
            </a:pPr>
            <a:r>
              <a:rPr lang="en-US" dirty="0"/>
              <a:t>Bank (as in river)</a:t>
            </a:r>
          </a:p>
          <a:p>
            <a:pPr>
              <a:lnSpc>
                <a:spcPct val="90000"/>
              </a:lnSpc>
            </a:pPr>
            <a:r>
              <a:rPr lang="en-US" dirty="0"/>
              <a:t>Pitch (as in sound)</a:t>
            </a:r>
          </a:p>
          <a:p>
            <a:pPr>
              <a:lnSpc>
                <a:spcPct val="90000"/>
              </a:lnSpc>
            </a:pPr>
            <a:r>
              <a:rPr lang="en-US" dirty="0"/>
              <a:t>Nifty</a:t>
            </a:r>
          </a:p>
          <a:p>
            <a:pPr>
              <a:lnSpc>
                <a:spcPct val="90000"/>
              </a:lnSpc>
            </a:pPr>
            <a:r>
              <a:rPr lang="en-US" dirty="0"/>
              <a:t>Pose</a:t>
            </a:r>
          </a:p>
          <a:p>
            <a:pPr>
              <a:lnSpc>
                <a:spcPct val="90000"/>
              </a:lnSpc>
            </a:pPr>
            <a:r>
              <a:rPr lang="en-US" dirty="0"/>
              <a:t>Tender</a:t>
            </a:r>
          </a:p>
          <a:p>
            <a:pPr>
              <a:lnSpc>
                <a:spcPct val="90000"/>
              </a:lnSpc>
            </a:pPr>
            <a:r>
              <a:rPr lang="en-US" dirty="0"/>
              <a:t>Scorched</a:t>
            </a:r>
          </a:p>
          <a:p>
            <a:pPr>
              <a:lnSpc>
                <a:spcPct val="90000"/>
              </a:lnSpc>
            </a:pPr>
            <a:r>
              <a:rPr lang="en-US" dirty="0"/>
              <a:t>Scaly</a:t>
            </a:r>
          </a:p>
          <a:p>
            <a:pPr>
              <a:lnSpc>
                <a:spcPct val="90000"/>
              </a:lnSpc>
            </a:pPr>
            <a:r>
              <a:rPr lang="en-US" dirty="0"/>
              <a:t>Nutrients </a:t>
            </a:r>
          </a:p>
          <a:p>
            <a:pPr>
              <a:lnSpc>
                <a:spcPct val="90000"/>
              </a:lnSpc>
            </a:pPr>
            <a:r>
              <a:rPr lang="en-US" dirty="0"/>
              <a:t>Crops</a:t>
            </a:r>
          </a:p>
          <a:p>
            <a:pPr>
              <a:lnSpc>
                <a:spcPct val="90000"/>
              </a:lnSpc>
            </a:pPr>
            <a:r>
              <a:rPr lang="en-US" dirty="0"/>
              <a:t>Spouting</a:t>
            </a:r>
          </a:p>
        </p:txBody>
      </p:sp>
    </p:spTree>
    <p:extLst>
      <p:ext uri="{BB962C8B-B14F-4D97-AF65-F5344CB8AC3E}">
        <p14:creationId xmlns:p14="http://schemas.microsoft.com/office/powerpoint/2010/main" val="421072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Questions</a:t>
            </a:r>
          </a:p>
        </p:txBody>
      </p:sp>
      <p:sp>
        <p:nvSpPr>
          <p:cNvPr id="3" name="Content Placeholder 2"/>
          <p:cNvSpPr>
            <a:spLocks noGrp="1"/>
          </p:cNvSpPr>
          <p:nvPr>
            <p:ph idx="1"/>
          </p:nvPr>
        </p:nvSpPr>
        <p:spPr>
          <a:xfrm>
            <a:off x="627797" y="1417638"/>
            <a:ext cx="8161361" cy="4906964"/>
          </a:xfrm>
        </p:spPr>
        <p:txBody>
          <a:bodyPr>
            <a:normAutofit/>
          </a:bodyPr>
          <a:lstStyle/>
          <a:p>
            <a:pPr marL="0" indent="0">
              <a:buNone/>
            </a:pPr>
            <a:r>
              <a:rPr lang="en-US" dirty="0"/>
              <a:t>How can we design and integrate expert packs* into curriculum to build student vocabulary, knowledge, and capacity to read independently? </a:t>
            </a:r>
          </a:p>
          <a:p>
            <a:pPr marL="0" indent="0">
              <a:buNone/>
            </a:pPr>
            <a:endParaRPr lang="en-US" dirty="0"/>
          </a:p>
          <a:p>
            <a:pPr marL="0" indent="0">
              <a:buNone/>
            </a:pPr>
            <a:r>
              <a:rPr lang="en-US" dirty="0"/>
              <a:t>What else do we need to learn and do for this work to be as powerful as possible for children? </a:t>
            </a:r>
          </a:p>
          <a:p>
            <a:pPr marL="0" indent="0">
              <a:buNone/>
            </a:pPr>
            <a:endParaRPr lang="en-US" dirty="0"/>
          </a:p>
          <a:p>
            <a:pPr marL="0" indent="0">
              <a:buNone/>
            </a:pPr>
            <a:r>
              <a:rPr lang="en-US" dirty="0"/>
              <a:t>*expert packs are text sets designed to be as much as possible student-directed experiences.</a:t>
            </a:r>
          </a:p>
        </p:txBody>
      </p:sp>
    </p:spTree>
    <p:extLst>
      <p:ext uri="{BB962C8B-B14F-4D97-AF65-F5344CB8AC3E}">
        <p14:creationId xmlns:p14="http://schemas.microsoft.com/office/powerpoint/2010/main" val="1530040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Importance of Knowledge</a:t>
            </a:r>
          </a:p>
        </p:txBody>
      </p:sp>
      <p:sp>
        <p:nvSpPr>
          <p:cNvPr id="3" name="Content Placeholder 2"/>
          <p:cNvSpPr>
            <a:spLocks noGrp="1"/>
          </p:cNvSpPr>
          <p:nvPr>
            <p:ph idx="1"/>
          </p:nvPr>
        </p:nvSpPr>
        <p:spPr/>
        <p:txBody>
          <a:bodyPr>
            <a:normAutofit/>
          </a:bodyPr>
          <a:lstStyle/>
          <a:p>
            <a:r>
              <a:rPr lang="en-US" dirty="0">
                <a:solidFill>
                  <a:schemeClr val="tx1">
                    <a:lumMod val="75000"/>
                    <a:lumOff val="25000"/>
                  </a:schemeClr>
                </a:solidFill>
              </a:rPr>
              <a:t>Similar history of research (Kintsch 1998, most of John Guthrie's work, Adams 2009…)</a:t>
            </a:r>
          </a:p>
          <a:p>
            <a:endParaRPr lang="en-US" dirty="0">
              <a:solidFill>
                <a:schemeClr val="tx1">
                  <a:lumMod val="75000"/>
                  <a:lumOff val="25000"/>
                </a:schemeClr>
              </a:solidFill>
            </a:endParaRPr>
          </a:p>
          <a:p>
            <a:r>
              <a:rPr lang="en-US" dirty="0">
                <a:solidFill>
                  <a:schemeClr val="tx1">
                    <a:lumMod val="75000"/>
                    <a:lumOff val="25000"/>
                  </a:schemeClr>
                </a:solidFill>
              </a:rPr>
              <a:t>Makes sense as knowledge of words and knowledge of the world go together</a:t>
            </a:r>
          </a:p>
          <a:p>
            <a:endParaRPr lang="en-US" dirty="0">
              <a:solidFill>
                <a:schemeClr val="tx1">
                  <a:lumMod val="75000"/>
                  <a:lumOff val="25000"/>
                </a:schemeClr>
              </a:solidFill>
            </a:endParaRPr>
          </a:p>
          <a:p>
            <a:r>
              <a:rPr lang="en-US" dirty="0">
                <a:solidFill>
                  <a:schemeClr val="tx1">
                    <a:lumMod val="75000"/>
                    <a:lumOff val="25000"/>
                  </a:schemeClr>
                </a:solidFill>
              </a:rPr>
              <a:t>Take a look at SBAC and PARCC</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256035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Topics and References in Third Grade SBAC and PARCC Sample Tests</a:t>
            </a:r>
          </a:p>
        </p:txBody>
      </p:sp>
      <p:sp>
        <p:nvSpPr>
          <p:cNvPr id="4" name="Content Placeholder 3"/>
          <p:cNvSpPr>
            <a:spLocks noGrp="1"/>
          </p:cNvSpPr>
          <p:nvPr>
            <p:ph idx="1"/>
          </p:nvPr>
        </p:nvSpPr>
        <p:spPr>
          <a:xfrm>
            <a:off x="457200" y="1600200"/>
            <a:ext cx="4155743" cy="4705066"/>
          </a:xfrm>
        </p:spPr>
        <p:txBody>
          <a:bodyPr>
            <a:normAutofit lnSpcReduction="10000"/>
          </a:bodyPr>
          <a:lstStyle/>
          <a:p>
            <a:r>
              <a:rPr lang="en-US" sz="2600" dirty="0"/>
              <a:t>Babe Ruth</a:t>
            </a:r>
          </a:p>
          <a:p>
            <a:r>
              <a:rPr lang="en-US" sz="2600" dirty="0"/>
              <a:t>Smithsonian</a:t>
            </a:r>
          </a:p>
          <a:p>
            <a:r>
              <a:rPr lang="en-US" sz="2600" dirty="0"/>
              <a:t>Alaska</a:t>
            </a:r>
          </a:p>
          <a:p>
            <a:r>
              <a:rPr lang="en-US" sz="2600" dirty="0"/>
              <a:t>Native peoples</a:t>
            </a:r>
          </a:p>
          <a:p>
            <a:r>
              <a:rPr lang="en-US" sz="2600" dirty="0"/>
              <a:t>Japan &amp; Japanese art</a:t>
            </a:r>
          </a:p>
          <a:p>
            <a:r>
              <a:rPr lang="en-US" sz="2600" dirty="0"/>
              <a:t>National Geographic Society</a:t>
            </a:r>
          </a:p>
          <a:p>
            <a:r>
              <a:rPr lang="en-US" sz="2600" dirty="0"/>
              <a:t>Indonesia</a:t>
            </a:r>
          </a:p>
          <a:p>
            <a:r>
              <a:rPr lang="en-US" sz="2600" dirty="0"/>
              <a:t>Animal communication</a:t>
            </a:r>
          </a:p>
          <a:p>
            <a:r>
              <a:rPr lang="en-US" sz="2600" dirty="0"/>
              <a:t>U.S. Congress</a:t>
            </a:r>
          </a:p>
        </p:txBody>
      </p:sp>
      <p:sp>
        <p:nvSpPr>
          <p:cNvPr id="5" name="Content Placeholder 4"/>
          <p:cNvSpPr>
            <a:spLocks noGrp="1"/>
          </p:cNvSpPr>
          <p:nvPr>
            <p:ph sz="half" idx="4294967295"/>
          </p:nvPr>
        </p:nvSpPr>
        <p:spPr>
          <a:xfrm>
            <a:off x="5105400" y="1600200"/>
            <a:ext cx="4038600" cy="4525963"/>
          </a:xfrm>
        </p:spPr>
        <p:txBody>
          <a:bodyPr>
            <a:normAutofit lnSpcReduction="10000"/>
          </a:bodyPr>
          <a:lstStyle/>
          <a:p>
            <a:r>
              <a:rPr lang="en-US" sz="2600" dirty="0">
                <a:solidFill>
                  <a:srgbClr val="3F3F39"/>
                </a:solidFill>
              </a:rPr>
              <a:t>Animal mating</a:t>
            </a:r>
          </a:p>
          <a:p>
            <a:r>
              <a:rPr lang="en-US" sz="2600" dirty="0">
                <a:solidFill>
                  <a:srgbClr val="3F3F39"/>
                </a:solidFill>
              </a:rPr>
              <a:t>Gills </a:t>
            </a:r>
          </a:p>
          <a:p>
            <a:r>
              <a:rPr lang="en-US" sz="2600" dirty="0">
                <a:solidFill>
                  <a:srgbClr val="3F3F39"/>
                </a:solidFill>
              </a:rPr>
              <a:t>Animal traits</a:t>
            </a:r>
          </a:p>
          <a:p>
            <a:r>
              <a:rPr lang="en-US" sz="2600" dirty="0">
                <a:solidFill>
                  <a:srgbClr val="3F3F39"/>
                </a:solidFill>
              </a:rPr>
              <a:t>Vertebrate</a:t>
            </a:r>
          </a:p>
          <a:p>
            <a:r>
              <a:rPr lang="en-US" sz="2600" dirty="0">
                <a:solidFill>
                  <a:srgbClr val="3F3F39"/>
                </a:solidFill>
              </a:rPr>
              <a:t>Amphibian</a:t>
            </a:r>
          </a:p>
          <a:p>
            <a:r>
              <a:rPr lang="en-US" sz="2600" dirty="0">
                <a:solidFill>
                  <a:srgbClr val="3F3F39"/>
                </a:solidFill>
              </a:rPr>
              <a:t>Larva</a:t>
            </a:r>
          </a:p>
          <a:p>
            <a:r>
              <a:rPr lang="en-US" sz="2600" dirty="0">
                <a:solidFill>
                  <a:srgbClr val="3F3F39"/>
                </a:solidFill>
              </a:rPr>
              <a:t>Pupa</a:t>
            </a:r>
          </a:p>
          <a:p>
            <a:r>
              <a:rPr lang="en-US" sz="2600" dirty="0">
                <a:solidFill>
                  <a:srgbClr val="3F3F39"/>
                </a:solidFill>
              </a:rPr>
              <a:t>Lifecycle</a:t>
            </a:r>
          </a:p>
          <a:p>
            <a:r>
              <a:rPr lang="en-US" sz="2600" dirty="0">
                <a:solidFill>
                  <a:srgbClr val="3F3F39"/>
                </a:solidFill>
              </a:rPr>
              <a:t>Mammals</a:t>
            </a:r>
          </a:p>
          <a:p>
            <a:r>
              <a:rPr lang="en-US" sz="2600" dirty="0">
                <a:solidFill>
                  <a:srgbClr val="3F3F39"/>
                </a:solidFill>
              </a:rPr>
              <a:t>Mass-produced</a:t>
            </a:r>
          </a:p>
          <a:p>
            <a:endParaRPr lang="en-US" dirty="0"/>
          </a:p>
        </p:txBody>
      </p:sp>
    </p:spTree>
    <p:extLst>
      <p:ext uri="{BB962C8B-B14F-4D97-AF65-F5344CB8AC3E}">
        <p14:creationId xmlns:p14="http://schemas.microsoft.com/office/powerpoint/2010/main" val="40698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356" y="2598738"/>
            <a:ext cx="7096836" cy="1143000"/>
          </a:xfrm>
        </p:spPr>
        <p:txBody>
          <a:bodyPr>
            <a:noAutofit/>
          </a:bodyPr>
          <a:lstStyle/>
          <a:p>
            <a:r>
              <a:rPr lang="en-US" sz="3600" i="1" dirty="0"/>
              <a:t>Everyone knows knowledge plays a role in comprehension, but how </a:t>
            </a:r>
            <a:r>
              <a:rPr lang="en-US" sz="3600" b="1" i="1" u="sng" dirty="0"/>
              <a:t>big</a:t>
            </a:r>
            <a:r>
              <a:rPr lang="en-US" sz="3600" i="1" dirty="0"/>
              <a:t> of a role?</a:t>
            </a:r>
          </a:p>
        </p:txBody>
      </p:sp>
    </p:spTree>
    <p:extLst>
      <p:ext uri="{BB962C8B-B14F-4D97-AF65-F5344CB8AC3E}">
        <p14:creationId xmlns:p14="http://schemas.microsoft.com/office/powerpoint/2010/main" val="3818382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Baseball Study,” </a:t>
            </a:r>
            <a:r>
              <a:rPr lang="en-US" dirty="0" err="1"/>
              <a:t>Recht</a:t>
            </a:r>
            <a:r>
              <a:rPr lang="en-US" dirty="0"/>
              <a:t> &amp; Leslie (1988)</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864523" y="1365253"/>
            <a:ext cx="5472113" cy="4932249"/>
          </a:xfrm>
          <a:prstGeom prst="rect">
            <a:avLst/>
          </a:prstGeom>
        </p:spPr>
      </p:pic>
    </p:spTree>
    <p:extLst>
      <p:ext uri="{BB962C8B-B14F-4D97-AF65-F5344CB8AC3E}">
        <p14:creationId xmlns:p14="http://schemas.microsoft.com/office/powerpoint/2010/main" val="25132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“The Baseball Study,”  </a:t>
            </a:r>
            <a:r>
              <a:rPr lang="en-US" dirty="0" err="1"/>
              <a:t>Recht</a:t>
            </a:r>
            <a:r>
              <a:rPr lang="en-US" dirty="0"/>
              <a:t> &amp; Leslie (1988)</a:t>
            </a:r>
          </a:p>
        </p:txBody>
      </p:sp>
      <p:sp>
        <p:nvSpPr>
          <p:cNvPr id="3" name="Content Placeholder 2"/>
          <p:cNvSpPr>
            <a:spLocks noGrp="1"/>
          </p:cNvSpPr>
          <p:nvPr>
            <p:ph idx="1"/>
          </p:nvPr>
        </p:nvSpPr>
        <p:spPr/>
        <p:txBody>
          <a:bodyPr>
            <a:noAutofit/>
          </a:bodyPr>
          <a:lstStyle/>
          <a:p>
            <a:r>
              <a:rPr lang="en-US" dirty="0"/>
              <a:t>Compared reading comprehension for four categories of students:</a:t>
            </a:r>
          </a:p>
          <a:p>
            <a:pPr marL="514350" indent="-514350">
              <a:buFont typeface="+mj-lt"/>
              <a:buAutoNum type="arabicParen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0179785"/>
              </p:ext>
            </p:extLst>
          </p:nvPr>
        </p:nvGraphicFramePr>
        <p:xfrm>
          <a:off x="1514477" y="2818901"/>
          <a:ext cx="6143626" cy="3259957"/>
        </p:xfrm>
        <a:graphic>
          <a:graphicData uri="http://schemas.openxmlformats.org/drawingml/2006/table">
            <a:tbl>
              <a:tblPr firstRow="1" bandRow="1">
                <a:tableStyleId>{5C22544A-7EE6-4342-B048-85BDC9FD1C3A}</a:tableStyleId>
              </a:tblPr>
              <a:tblGrid>
                <a:gridCol w="3071813">
                  <a:extLst>
                    <a:ext uri="{9D8B030D-6E8A-4147-A177-3AD203B41FA5}">
                      <a16:colId xmlns:a16="http://schemas.microsoft.com/office/drawing/2014/main" val="20000"/>
                    </a:ext>
                  </a:extLst>
                </a:gridCol>
                <a:gridCol w="3071813">
                  <a:extLst>
                    <a:ext uri="{9D8B030D-6E8A-4147-A177-3AD203B41FA5}">
                      <a16:colId xmlns:a16="http://schemas.microsoft.com/office/drawing/2014/main" val="20001"/>
                    </a:ext>
                  </a:extLst>
                </a:gridCol>
              </a:tblGrid>
              <a:tr h="1705477">
                <a:tc>
                  <a:txBody>
                    <a:bodyPr/>
                    <a:lstStyle/>
                    <a:p>
                      <a:r>
                        <a:rPr lang="en-US" sz="2400" b="0" dirty="0">
                          <a:solidFill>
                            <a:schemeClr val="accent3">
                              <a:lumMod val="60000"/>
                              <a:lumOff val="40000"/>
                            </a:schemeClr>
                          </a:solidFill>
                          <a:latin typeface="Lucida Sans" panose="020B0602030504020204" pitchFamily="34" charset="0"/>
                        </a:rPr>
                        <a:t>High</a:t>
                      </a:r>
                      <a:r>
                        <a:rPr lang="en-US" sz="2400" b="0" baseline="0" dirty="0">
                          <a:solidFill>
                            <a:schemeClr val="accent3">
                              <a:lumMod val="60000"/>
                              <a:lumOff val="40000"/>
                            </a:schemeClr>
                          </a:solidFill>
                          <a:latin typeface="Lucida Sans" panose="020B0602030504020204" pitchFamily="34" charset="0"/>
                        </a:rPr>
                        <a:t> reading ability</a:t>
                      </a:r>
                    </a:p>
                    <a:p>
                      <a:r>
                        <a:rPr lang="en-US" sz="2400" b="0" baseline="0" dirty="0">
                          <a:solidFill>
                            <a:schemeClr val="accent3">
                              <a:lumMod val="60000"/>
                              <a:lumOff val="40000"/>
                            </a:schemeClr>
                          </a:solidFill>
                          <a:latin typeface="Lucida Sans" panose="020B0602030504020204" pitchFamily="34" charset="0"/>
                        </a:rPr>
                        <a:t>High knowledge of baseball</a:t>
                      </a:r>
                      <a:endParaRPr lang="en-US" sz="2400" b="0" dirty="0">
                        <a:solidFill>
                          <a:schemeClr val="accent3">
                            <a:lumMod val="60000"/>
                            <a:lumOff val="40000"/>
                          </a:schemeClr>
                        </a:solidFill>
                        <a:latin typeface="Lucida Sans" panose="020B0602030504020204" pitchFamily="34" charset="0"/>
                      </a:endParaRPr>
                    </a:p>
                  </a:txBody>
                  <a:tcPr marL="68580" marR="68580"/>
                </a:tc>
                <a:tc>
                  <a:txBody>
                    <a:bodyPr/>
                    <a:lstStyle/>
                    <a:p>
                      <a:r>
                        <a:rPr lang="en-US" sz="2400" b="0" dirty="0">
                          <a:solidFill>
                            <a:schemeClr val="accent4">
                              <a:lumMod val="60000"/>
                              <a:lumOff val="40000"/>
                            </a:schemeClr>
                          </a:solidFill>
                          <a:latin typeface="Lucida Sans" panose="020B0602030504020204" pitchFamily="34" charset="0"/>
                        </a:rPr>
                        <a:t>High</a:t>
                      </a:r>
                      <a:r>
                        <a:rPr lang="en-US" sz="2400" b="0" baseline="0" dirty="0">
                          <a:solidFill>
                            <a:schemeClr val="accent4">
                              <a:lumMod val="60000"/>
                              <a:lumOff val="40000"/>
                            </a:schemeClr>
                          </a:solidFill>
                          <a:latin typeface="Lucida Sans" panose="020B0602030504020204" pitchFamily="34" charset="0"/>
                        </a:rPr>
                        <a:t> reading ability</a:t>
                      </a:r>
                    </a:p>
                    <a:p>
                      <a:r>
                        <a:rPr lang="en-US" sz="2400" b="0" baseline="0" dirty="0">
                          <a:solidFill>
                            <a:schemeClr val="accent4">
                              <a:lumMod val="60000"/>
                              <a:lumOff val="40000"/>
                            </a:schemeClr>
                          </a:solidFill>
                          <a:latin typeface="Lucida Sans" panose="020B0602030504020204" pitchFamily="34" charset="0"/>
                        </a:rPr>
                        <a:t>Low knowledge of baseball</a:t>
                      </a:r>
                      <a:endParaRPr lang="en-US" sz="2400" b="0" dirty="0">
                        <a:solidFill>
                          <a:schemeClr val="accent4">
                            <a:lumMod val="60000"/>
                            <a:lumOff val="40000"/>
                          </a:schemeClr>
                        </a:solidFill>
                        <a:latin typeface="Lucida Sans" panose="020B0602030504020204" pitchFamily="34" charset="0"/>
                      </a:endParaRPr>
                    </a:p>
                    <a:p>
                      <a:endParaRPr lang="en-US" sz="2400" b="0" dirty="0">
                        <a:latin typeface="Lucida Sans" panose="020B0602030504020204" pitchFamily="34" charset="0"/>
                      </a:endParaRPr>
                    </a:p>
                  </a:txBody>
                  <a:tcPr marL="68580" marR="68580"/>
                </a:tc>
                <a:extLst>
                  <a:ext uri="{0D108BD9-81ED-4DB2-BD59-A6C34878D82A}">
                    <a16:rowId xmlns:a16="http://schemas.microsoft.com/office/drawing/2014/main" val="10000"/>
                  </a:ext>
                </a:extLst>
              </a:tr>
              <a:tr h="1380624">
                <a:tc>
                  <a:txBody>
                    <a:bodyPr/>
                    <a:lstStyle/>
                    <a:p>
                      <a:r>
                        <a:rPr lang="en-US" sz="2400" dirty="0">
                          <a:solidFill>
                            <a:schemeClr val="accent2">
                              <a:lumMod val="50000"/>
                            </a:schemeClr>
                          </a:solidFill>
                          <a:latin typeface="Lucida Sans" panose="020B0602030504020204" pitchFamily="34" charset="0"/>
                        </a:rPr>
                        <a:t>Low</a:t>
                      </a:r>
                      <a:r>
                        <a:rPr lang="en-US" sz="2400" baseline="0" dirty="0">
                          <a:solidFill>
                            <a:schemeClr val="accent2">
                              <a:lumMod val="50000"/>
                            </a:schemeClr>
                          </a:solidFill>
                          <a:latin typeface="Lucida Sans" panose="020B0602030504020204" pitchFamily="34" charset="0"/>
                        </a:rPr>
                        <a:t> reading ability</a:t>
                      </a:r>
                    </a:p>
                    <a:p>
                      <a:r>
                        <a:rPr lang="en-US" sz="2400" baseline="0" dirty="0">
                          <a:solidFill>
                            <a:schemeClr val="accent2">
                              <a:lumMod val="50000"/>
                            </a:schemeClr>
                          </a:solidFill>
                          <a:latin typeface="Lucida Sans" panose="020B0602030504020204" pitchFamily="34" charset="0"/>
                        </a:rPr>
                        <a:t>High knowledge of baseball</a:t>
                      </a:r>
                      <a:endParaRPr lang="en-US" sz="2400" dirty="0">
                        <a:solidFill>
                          <a:schemeClr val="accent2">
                            <a:lumMod val="50000"/>
                          </a:schemeClr>
                        </a:solidFill>
                        <a:latin typeface="Lucida Sans" panose="020B0602030504020204" pitchFamily="34" charset="0"/>
                      </a:endParaRPr>
                    </a:p>
                    <a:p>
                      <a:endParaRPr lang="en-US" sz="2400" dirty="0">
                        <a:latin typeface="Lucida Sans" panose="020B0602030504020204" pitchFamily="34" charset="0"/>
                      </a:endParaRPr>
                    </a:p>
                  </a:txBody>
                  <a:tcPr marL="68580" marR="68580"/>
                </a:tc>
                <a:tc>
                  <a:txBody>
                    <a:bodyPr/>
                    <a:lstStyle/>
                    <a:p>
                      <a:r>
                        <a:rPr lang="en-US" sz="2400" dirty="0">
                          <a:solidFill>
                            <a:schemeClr val="accent6">
                              <a:lumMod val="75000"/>
                            </a:schemeClr>
                          </a:solidFill>
                          <a:latin typeface="Lucida Sans" panose="020B0602030504020204" pitchFamily="34" charset="0"/>
                        </a:rPr>
                        <a:t>Low </a:t>
                      </a:r>
                      <a:r>
                        <a:rPr lang="en-US" sz="2400" baseline="0" dirty="0">
                          <a:solidFill>
                            <a:schemeClr val="accent6">
                              <a:lumMod val="75000"/>
                            </a:schemeClr>
                          </a:solidFill>
                          <a:latin typeface="Lucida Sans" panose="020B0602030504020204" pitchFamily="34" charset="0"/>
                        </a:rPr>
                        <a:t>reading ability</a:t>
                      </a:r>
                    </a:p>
                    <a:p>
                      <a:r>
                        <a:rPr lang="en-US" sz="2400" baseline="0" dirty="0">
                          <a:solidFill>
                            <a:schemeClr val="accent6">
                              <a:lumMod val="75000"/>
                            </a:schemeClr>
                          </a:solidFill>
                          <a:latin typeface="Lucida Sans" panose="020B0602030504020204" pitchFamily="34" charset="0"/>
                        </a:rPr>
                        <a:t>Low knowledge of baseball</a:t>
                      </a:r>
                      <a:endParaRPr lang="en-US" sz="2400" dirty="0">
                        <a:solidFill>
                          <a:schemeClr val="accent6">
                            <a:lumMod val="75000"/>
                          </a:schemeClr>
                        </a:solidFill>
                        <a:latin typeface="Lucida Sans" panose="020B0602030504020204" pitchFamily="34" charset="0"/>
                      </a:endParaRPr>
                    </a:p>
                    <a:p>
                      <a:endParaRPr lang="en-US" sz="2400" dirty="0">
                        <a:latin typeface="Lucida Sans" panose="020B0602030504020204" pitchFamily="34" charset="0"/>
                      </a:endParaRPr>
                    </a:p>
                  </a:txBody>
                  <a:tcPr marL="68580" marR="6858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0069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1956273750"/>
              </p:ext>
            </p:extLst>
          </p:nvPr>
        </p:nvGraphicFramePr>
        <p:xfrm>
          <a:off x="1328738" y="258170"/>
          <a:ext cx="6486525" cy="5695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850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ext uri="{D42A27DB-BD31-4B8C-83A1-F6EECF244321}">
                <p14:modId xmlns:p14="http://schemas.microsoft.com/office/powerpoint/2010/main" val="1191930838"/>
              </p:ext>
            </p:extLst>
          </p:nvPr>
        </p:nvGraphicFramePr>
        <p:xfrm>
          <a:off x="1328738" y="381000"/>
          <a:ext cx="6486525" cy="5695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7154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70703077"/>
              </p:ext>
            </p:extLst>
          </p:nvPr>
        </p:nvGraphicFramePr>
        <p:xfrm>
          <a:off x="1314450" y="152400"/>
          <a:ext cx="6172200" cy="57531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0288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Findings</a:t>
            </a:r>
          </a:p>
        </p:txBody>
      </p:sp>
      <p:sp>
        <p:nvSpPr>
          <p:cNvPr id="3" name="Content Placeholder 2"/>
          <p:cNvSpPr>
            <a:spLocks noGrp="1"/>
          </p:cNvSpPr>
          <p:nvPr>
            <p:ph idx="1"/>
          </p:nvPr>
        </p:nvSpPr>
        <p:spPr>
          <a:xfrm>
            <a:off x="559558" y="1600200"/>
            <a:ext cx="8127242" cy="4525963"/>
          </a:xfrm>
        </p:spPr>
        <p:txBody>
          <a:bodyPr>
            <a:normAutofit/>
          </a:bodyPr>
          <a:lstStyle/>
          <a:p>
            <a:r>
              <a:rPr lang="en-US" dirty="0"/>
              <a:t>Knowledge of the topic had a MUCH bigger impact on comprehension than generalized reading ability did. (pg. 18)</a:t>
            </a:r>
          </a:p>
          <a:p>
            <a:endParaRPr lang="en-US" dirty="0"/>
          </a:p>
          <a:p>
            <a:r>
              <a:rPr lang="en-US" dirty="0"/>
              <a:t>With sufficient prior knowledge, “low ability” students performed similarly to higher ability students. (pg. 19) The difference in their performance was not statistically significant.</a:t>
            </a:r>
          </a:p>
          <a:p>
            <a:endParaRPr lang="en-US" dirty="0"/>
          </a:p>
        </p:txBody>
      </p:sp>
    </p:spTree>
    <p:extLst>
      <p:ext uri="{BB962C8B-B14F-4D97-AF65-F5344CB8AC3E}">
        <p14:creationId xmlns:p14="http://schemas.microsoft.com/office/powerpoint/2010/main" val="873294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41946" y="2702362"/>
            <a:ext cx="7309256" cy="1143000"/>
          </a:xfrm>
        </p:spPr>
        <p:txBody>
          <a:bodyPr>
            <a:noAutofit/>
          </a:bodyPr>
          <a:lstStyle/>
          <a:p>
            <a:r>
              <a:rPr lang="en-US" sz="3600" i="1" dirty="0"/>
              <a:t>A student doesn’t have ONE level.</a:t>
            </a:r>
            <a:br>
              <a:rPr lang="en-US" sz="3600" i="1" dirty="0"/>
            </a:br>
            <a:br>
              <a:rPr lang="en-US" sz="3600" i="1" dirty="0"/>
            </a:br>
            <a:r>
              <a:rPr lang="en-US" sz="3600" i="1" dirty="0"/>
              <a:t>Each student has MANY LEVELS</a:t>
            </a:r>
            <a:br>
              <a:rPr lang="en-US" sz="3600" i="1" dirty="0"/>
            </a:br>
            <a:r>
              <a:rPr lang="en-US" sz="3600" i="1" dirty="0"/>
              <a:t>depending on topic &amp; knowledge.</a:t>
            </a:r>
          </a:p>
        </p:txBody>
      </p:sp>
    </p:spTree>
    <p:extLst>
      <p:ext uri="{BB962C8B-B14F-4D97-AF65-F5344CB8AC3E}">
        <p14:creationId xmlns:p14="http://schemas.microsoft.com/office/powerpoint/2010/main" val="2248235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the Project</a:t>
            </a:r>
          </a:p>
        </p:txBody>
      </p:sp>
      <p:sp>
        <p:nvSpPr>
          <p:cNvPr id="3" name="Content Placeholder 2"/>
          <p:cNvSpPr>
            <a:spLocks noGrp="1"/>
          </p:cNvSpPr>
          <p:nvPr>
            <p:ph idx="1"/>
          </p:nvPr>
        </p:nvSpPr>
        <p:spPr>
          <a:xfrm>
            <a:off x="573205" y="1417638"/>
            <a:ext cx="8113595" cy="4983161"/>
          </a:xfrm>
        </p:spPr>
        <p:txBody>
          <a:bodyPr>
            <a:normAutofit fontScale="92500" lnSpcReduction="20000"/>
          </a:bodyPr>
          <a:lstStyle/>
          <a:p>
            <a:r>
              <a:rPr lang="en-US" sz="2600" dirty="0"/>
              <a:t>Address the need for developing a robust knowledge base for students via a volume of student reading – Standard 10</a:t>
            </a:r>
          </a:p>
          <a:p>
            <a:endParaRPr lang="en-US" sz="2600" dirty="0"/>
          </a:p>
          <a:p>
            <a:r>
              <a:rPr lang="en-US" sz="2600" dirty="0"/>
              <a:t>Collaborate and create needed resources</a:t>
            </a:r>
          </a:p>
          <a:p>
            <a:endParaRPr lang="en-US" sz="2600" dirty="0"/>
          </a:p>
          <a:p>
            <a:r>
              <a:rPr lang="en-US" sz="2600" dirty="0"/>
              <a:t>Create opportunity for publishers and educators to collaborate</a:t>
            </a:r>
          </a:p>
          <a:p>
            <a:endParaRPr lang="en-US" sz="2600" dirty="0"/>
          </a:p>
          <a:p>
            <a:r>
              <a:rPr lang="en-US" sz="2600" dirty="0"/>
              <a:t>Throw a spotlight on the vital role librarians play in CCSS</a:t>
            </a:r>
          </a:p>
          <a:p>
            <a:endParaRPr lang="en-US" sz="2600" dirty="0"/>
          </a:p>
          <a:p>
            <a:r>
              <a:rPr lang="en-US" sz="2600" dirty="0"/>
              <a:t>Investigate how to best include expert pack resources into literacy instruction</a:t>
            </a:r>
          </a:p>
          <a:p>
            <a:endParaRPr lang="en-US" dirty="0"/>
          </a:p>
        </p:txBody>
      </p:sp>
    </p:spTree>
    <p:extLst>
      <p:ext uri="{BB962C8B-B14F-4D97-AF65-F5344CB8AC3E}">
        <p14:creationId xmlns:p14="http://schemas.microsoft.com/office/powerpoint/2010/main" val="1250395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Illustration: PARCC Redacted</a:t>
            </a:r>
          </a:p>
        </p:txBody>
      </p:sp>
    </p:spTree>
    <p:extLst>
      <p:ext uri="{BB962C8B-B14F-4D97-AF65-F5344CB8AC3E}">
        <p14:creationId xmlns:p14="http://schemas.microsoft.com/office/powerpoint/2010/main" val="1228930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050" y="1278340"/>
            <a:ext cx="5600700" cy="1981200"/>
          </a:xfrm>
        </p:spPr>
        <p:txBody>
          <a:bodyPr>
            <a:noAutofit/>
          </a:bodyPr>
          <a:lstStyle/>
          <a:p>
            <a:r>
              <a:rPr lang="en-US" sz="3600" dirty="0"/>
              <a:t>Imagine what it’s like to be a student with vocabulary and knowledge deficits…</a:t>
            </a:r>
          </a:p>
        </p:txBody>
      </p:sp>
      <p:sp>
        <p:nvSpPr>
          <p:cNvPr id="3" name="Content Placeholder 2"/>
          <p:cNvSpPr>
            <a:spLocks noGrp="1"/>
          </p:cNvSpPr>
          <p:nvPr>
            <p:ph idx="1"/>
          </p:nvPr>
        </p:nvSpPr>
        <p:spPr>
          <a:xfrm>
            <a:off x="2921676" y="4173940"/>
            <a:ext cx="5443797" cy="1530824"/>
          </a:xfrm>
        </p:spPr>
        <p:txBody>
          <a:bodyPr>
            <a:normAutofit/>
          </a:bodyPr>
          <a:lstStyle/>
          <a:p>
            <a:pPr marL="0" indent="0">
              <a:buNone/>
            </a:pPr>
            <a:r>
              <a:rPr lang="en-US" sz="3600" dirty="0"/>
              <a:t>…on test day.</a:t>
            </a:r>
          </a:p>
        </p:txBody>
      </p:sp>
    </p:spTree>
    <p:extLst>
      <p:ext uri="{BB962C8B-B14F-4D97-AF65-F5344CB8AC3E}">
        <p14:creationId xmlns:p14="http://schemas.microsoft.com/office/powerpoint/2010/main" val="35901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966321" y="274637"/>
            <a:ext cx="7258587" cy="5851525"/>
          </a:xfrm>
          <a:prstGeom prst="rect">
            <a:avLst/>
          </a:prstGeom>
        </p:spPr>
      </p:pic>
    </p:spTree>
    <p:extLst>
      <p:ext uri="{BB962C8B-B14F-4D97-AF65-F5344CB8AC3E}">
        <p14:creationId xmlns:p14="http://schemas.microsoft.com/office/powerpoint/2010/main" val="1900641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a:p>
        </p:txBody>
      </p:sp>
      <p:pic>
        <p:nvPicPr>
          <p:cNvPr id="8" name="Picture 7"/>
          <p:cNvPicPr>
            <a:picLocks noChangeAspect="1"/>
          </p:cNvPicPr>
          <p:nvPr/>
        </p:nvPicPr>
        <p:blipFill>
          <a:blip r:embed="rId3"/>
          <a:stretch>
            <a:fillRect/>
          </a:stretch>
        </p:blipFill>
        <p:spPr>
          <a:xfrm>
            <a:off x="1705971" y="301589"/>
            <a:ext cx="5732059" cy="5847865"/>
          </a:xfrm>
          <a:prstGeom prst="rect">
            <a:avLst/>
          </a:prstGeom>
        </p:spPr>
      </p:pic>
    </p:spTree>
    <p:extLst>
      <p:ext uri="{BB962C8B-B14F-4D97-AF65-F5344CB8AC3E}">
        <p14:creationId xmlns:p14="http://schemas.microsoft.com/office/powerpoint/2010/main" val="283183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941696" y="309146"/>
            <a:ext cx="7328848" cy="5817017"/>
          </a:xfrm>
          <a:prstGeom prst="rect">
            <a:avLst/>
          </a:prstGeom>
        </p:spPr>
      </p:pic>
    </p:spTree>
    <p:extLst>
      <p:ext uri="{BB962C8B-B14F-4D97-AF65-F5344CB8AC3E}">
        <p14:creationId xmlns:p14="http://schemas.microsoft.com/office/powerpoint/2010/main" val="2726633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96537" y="112374"/>
            <a:ext cx="6717858" cy="4916826"/>
          </a:xfrm>
          <a:prstGeom prst="rect">
            <a:avLst/>
          </a:prstGeom>
        </p:spPr>
      </p:pic>
      <p:sp>
        <p:nvSpPr>
          <p:cNvPr id="2" name="Title 1"/>
          <p:cNvSpPr>
            <a:spLocks noGrp="1"/>
          </p:cNvSpPr>
          <p:nvPr>
            <p:ph type="title"/>
          </p:nvPr>
        </p:nvSpPr>
        <p:spPr>
          <a:xfrm>
            <a:off x="464024" y="5037513"/>
            <a:ext cx="8051326" cy="1143000"/>
          </a:xfrm>
        </p:spPr>
        <p:txBody>
          <a:bodyPr>
            <a:normAutofit/>
          </a:bodyPr>
          <a:lstStyle/>
          <a:p>
            <a:pPr algn="ctr"/>
            <a:r>
              <a:rPr lang="en-US" dirty="0"/>
              <a:t>Ready to give up yet?</a:t>
            </a:r>
          </a:p>
        </p:txBody>
      </p:sp>
    </p:spTree>
    <p:extLst>
      <p:ext uri="{BB962C8B-B14F-4D97-AF65-F5344CB8AC3E}">
        <p14:creationId xmlns:p14="http://schemas.microsoft.com/office/powerpoint/2010/main" val="31981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1981200"/>
            <a:ext cx="5600700" cy="1981200"/>
          </a:xfrm>
        </p:spPr>
        <p:txBody>
          <a:bodyPr>
            <a:noAutofit/>
          </a:bodyPr>
          <a:lstStyle/>
          <a:p>
            <a:r>
              <a:rPr lang="en-US" sz="3600" dirty="0"/>
              <a:t>What words or topics might be “blacked out” for our least knowledgeable readers?</a:t>
            </a:r>
          </a:p>
        </p:txBody>
      </p:sp>
    </p:spTree>
    <p:extLst>
      <p:ext uri="{BB962C8B-B14F-4D97-AF65-F5344CB8AC3E}">
        <p14:creationId xmlns:p14="http://schemas.microsoft.com/office/powerpoint/2010/main" val="12727004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1178439" y="561242"/>
            <a:ext cx="6992173" cy="5117270"/>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057758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3206" y="795759"/>
            <a:ext cx="8120417" cy="4739759"/>
          </a:xfrm>
          <a:prstGeom prst="rect">
            <a:avLst/>
          </a:prstGeom>
        </p:spPr>
        <p:txBody>
          <a:bodyPr wrap="square" anchor="ctr">
            <a:spAutoFit/>
          </a:bodyPr>
          <a:lstStyle/>
          <a:p>
            <a:pPr>
              <a:spcAft>
                <a:spcPts val="600"/>
              </a:spcAft>
            </a:pPr>
            <a:r>
              <a:rPr lang="en-US" sz="2400" dirty="0">
                <a:latin typeface="Lucida Sans" panose="020B0602030504020204" pitchFamily="34" charset="0"/>
                <a:ea typeface="Calibri" panose="020F0502020204030204" pitchFamily="34" charset="0"/>
                <a:cs typeface="Times New Roman" panose="02020603050405020304" pitchFamily="18" charset="0"/>
              </a:rPr>
              <a:t>When she was twenty-six, Eliza bought tickets to </a:t>
            </a:r>
            <a:r>
              <a:rPr lang="en-US" sz="2400" b="1" dirty="0">
                <a:latin typeface="Lucida Sans" panose="020B0602030504020204" pitchFamily="34" charset="0"/>
                <a:ea typeface="Calibri" panose="020F0502020204030204" pitchFamily="34" charset="0"/>
                <a:cs typeface="Times New Roman" panose="02020603050405020304" pitchFamily="18" charset="0"/>
              </a:rPr>
              <a:t>faraway Alaska</a:t>
            </a:r>
            <a:r>
              <a:rPr lang="en-US" sz="2400" dirty="0">
                <a:latin typeface="Lucida Sans" panose="020B0602030504020204" pitchFamily="34" charset="0"/>
                <a:ea typeface="Calibri" panose="020F0502020204030204" pitchFamily="34" charset="0"/>
                <a:cs typeface="Times New Roman" panose="02020603050405020304" pitchFamily="18" charset="0"/>
              </a:rPr>
              <a:t>. Few </a:t>
            </a:r>
            <a:r>
              <a:rPr lang="en-US" sz="2400" b="1" dirty="0">
                <a:latin typeface="Lucida Sans" panose="020B0602030504020204" pitchFamily="34" charset="0"/>
                <a:ea typeface="Calibri" panose="020F0502020204030204" pitchFamily="34" charset="0"/>
                <a:cs typeface="Times New Roman" panose="02020603050405020304" pitchFamily="18" charset="0"/>
              </a:rPr>
              <a:t>tourists</a:t>
            </a:r>
            <a:r>
              <a:rPr lang="en-US" sz="2400" dirty="0">
                <a:latin typeface="Lucida Sans" panose="020B0602030504020204" pitchFamily="34" charset="0"/>
                <a:ea typeface="Calibri" panose="020F0502020204030204" pitchFamily="34" charset="0"/>
                <a:cs typeface="Times New Roman" panose="02020603050405020304" pitchFamily="18" charset="0"/>
              </a:rPr>
              <a:t> had ever been there. Eliza wrote </a:t>
            </a:r>
            <a:r>
              <a:rPr lang="en-US" sz="2400" b="1" dirty="0">
                <a:latin typeface="Lucida Sans" panose="020B0602030504020204" pitchFamily="34" charset="0"/>
                <a:ea typeface="Calibri" panose="020F0502020204030204" pitchFamily="34" charset="0"/>
                <a:cs typeface="Times New Roman" panose="02020603050405020304" pitchFamily="18" charset="0"/>
              </a:rPr>
              <a:t>reports</a:t>
            </a:r>
            <a:r>
              <a:rPr lang="en-US" sz="2400" dirty="0">
                <a:latin typeface="Lucida Sans" panose="020B0602030504020204" pitchFamily="34" charset="0"/>
                <a:ea typeface="Calibri" panose="020F0502020204030204" pitchFamily="34" charset="0"/>
                <a:cs typeface="Times New Roman" panose="02020603050405020304" pitchFamily="18" charset="0"/>
              </a:rPr>
              <a:t> for the </a:t>
            </a:r>
            <a:r>
              <a:rPr lang="en-US" sz="2400" b="1" dirty="0">
                <a:latin typeface="Lucida Sans" panose="020B0602030504020204" pitchFamily="34" charset="0"/>
                <a:ea typeface="Calibri" panose="020F0502020204030204" pitchFamily="34" charset="0"/>
                <a:cs typeface="Times New Roman" panose="02020603050405020304" pitchFamily="18" charset="0"/>
              </a:rPr>
              <a:t>newspapers</a:t>
            </a:r>
            <a:r>
              <a:rPr lang="en-US" sz="2400" dirty="0">
                <a:latin typeface="Lucida Sans" panose="020B0602030504020204" pitchFamily="34" charset="0"/>
                <a:ea typeface="Calibri" panose="020F0502020204030204" pitchFamily="34" charset="0"/>
                <a:cs typeface="Times New Roman" panose="02020603050405020304" pitchFamily="18" charset="0"/>
              </a:rPr>
              <a:t> back home. She loved sharing the </a:t>
            </a:r>
            <a:r>
              <a:rPr lang="en-US" sz="2400" b="1" dirty="0">
                <a:latin typeface="Lucida Sans" panose="020B0602030504020204" pitchFamily="34" charset="0"/>
                <a:ea typeface="Calibri" panose="020F0502020204030204" pitchFamily="34" charset="0"/>
                <a:cs typeface="Times New Roman" panose="02020603050405020304" pitchFamily="18" charset="0"/>
              </a:rPr>
              <a:t>fascinating</a:t>
            </a:r>
            <a:r>
              <a:rPr lang="en-US" sz="2400" dirty="0">
                <a:latin typeface="Lucida Sans" panose="020B0602030504020204" pitchFamily="34" charset="0"/>
                <a:ea typeface="Calibri" panose="020F0502020204030204" pitchFamily="34" charset="0"/>
                <a:cs typeface="Times New Roman" panose="02020603050405020304" pitchFamily="18" charset="0"/>
              </a:rPr>
              <a:t> things she saw, such as </a:t>
            </a:r>
            <a:r>
              <a:rPr lang="en-US" sz="2400" b="1" dirty="0">
                <a:latin typeface="Lucida Sans" panose="020B0602030504020204" pitchFamily="34" charset="0"/>
                <a:ea typeface="Calibri" panose="020F0502020204030204" pitchFamily="34" charset="0"/>
                <a:cs typeface="Times New Roman" panose="02020603050405020304" pitchFamily="18" charset="0"/>
              </a:rPr>
              <a:t>huge glaciers</a:t>
            </a:r>
            <a:r>
              <a:rPr lang="en-US" sz="2400" dirty="0">
                <a:latin typeface="Lucida Sans" panose="020B0602030504020204" pitchFamily="34" charset="0"/>
                <a:ea typeface="Calibri" panose="020F0502020204030204" pitchFamily="34" charset="0"/>
                <a:cs typeface="Times New Roman" panose="02020603050405020304" pitchFamily="18" charset="0"/>
              </a:rPr>
              <a:t>, </a:t>
            </a:r>
            <a:r>
              <a:rPr lang="en-US" sz="2400" b="1" dirty="0">
                <a:latin typeface="Lucida Sans" panose="020B0602030504020204" pitchFamily="34" charset="0"/>
                <a:ea typeface="Calibri" panose="020F0502020204030204" pitchFamily="34" charset="0"/>
                <a:cs typeface="Times New Roman" panose="02020603050405020304" pitchFamily="18" charset="0"/>
              </a:rPr>
              <a:t>spouting whales</a:t>
            </a:r>
            <a:r>
              <a:rPr lang="en-US" sz="2400" dirty="0">
                <a:latin typeface="Lucida Sans" panose="020B0602030504020204" pitchFamily="34" charset="0"/>
                <a:ea typeface="Calibri" panose="020F0502020204030204" pitchFamily="34" charset="0"/>
                <a:cs typeface="Times New Roman" panose="02020603050405020304" pitchFamily="18" charset="0"/>
              </a:rPr>
              <a:t>, and the </a:t>
            </a:r>
            <a:r>
              <a:rPr lang="en-US" sz="2400" b="1" dirty="0">
                <a:latin typeface="Lucida Sans" panose="020B0602030504020204" pitchFamily="34" charset="0"/>
                <a:ea typeface="Calibri" panose="020F0502020204030204" pitchFamily="34" charset="0"/>
                <a:cs typeface="Times New Roman" panose="02020603050405020304" pitchFamily="18" charset="0"/>
              </a:rPr>
              <a:t>native people</a:t>
            </a:r>
            <a:r>
              <a:rPr lang="en-US" sz="2400" dirty="0">
                <a:latin typeface="Lucida Sans" panose="020B0602030504020204" pitchFamily="34" charset="0"/>
                <a:ea typeface="Calibri" panose="020F0502020204030204" pitchFamily="34" charset="0"/>
                <a:cs typeface="Times New Roman" panose="02020603050405020304" pitchFamily="18" charset="0"/>
              </a:rPr>
              <a:t>. Eliza even wrote a book – the first </a:t>
            </a:r>
            <a:r>
              <a:rPr lang="en-US" sz="2400" b="1" dirty="0">
                <a:latin typeface="Lucida Sans" panose="020B0602030504020204" pitchFamily="34" charset="0"/>
                <a:ea typeface="Calibri" panose="020F0502020204030204" pitchFamily="34" charset="0"/>
                <a:cs typeface="Times New Roman" panose="02020603050405020304" pitchFamily="18" charset="0"/>
              </a:rPr>
              <a:t>guidebook</a:t>
            </a:r>
            <a:r>
              <a:rPr lang="en-US" sz="2400" dirty="0">
                <a:latin typeface="Lucida Sans" panose="020B0602030504020204" pitchFamily="34" charset="0"/>
                <a:ea typeface="Calibri" panose="020F0502020204030204" pitchFamily="34" charset="0"/>
                <a:cs typeface="Times New Roman" panose="02020603050405020304" pitchFamily="18" charset="0"/>
              </a:rPr>
              <a:t> about </a:t>
            </a:r>
            <a:r>
              <a:rPr lang="en-US" sz="2400" b="1" dirty="0">
                <a:latin typeface="Lucida Sans" panose="020B0602030504020204" pitchFamily="34" charset="0"/>
                <a:ea typeface="Calibri" panose="020F0502020204030204" pitchFamily="34" charset="0"/>
                <a:cs typeface="Times New Roman" panose="02020603050405020304" pitchFamily="18" charset="0"/>
              </a:rPr>
              <a:t>Alaska</a:t>
            </a:r>
            <a:r>
              <a:rPr lang="en-US" sz="2400" dirty="0">
                <a:latin typeface="Lucida Sans" panose="020B0602030504020204" pitchFamily="34" charset="0"/>
                <a:ea typeface="Calibri" panose="020F0502020204030204" pitchFamily="34" charset="0"/>
                <a:cs typeface="Times New Roman" panose="02020603050405020304" pitchFamily="18" charset="0"/>
              </a:rPr>
              <a:t>.</a:t>
            </a:r>
          </a:p>
          <a:p>
            <a:pPr>
              <a:spcAft>
                <a:spcPts val="600"/>
              </a:spcAft>
            </a:pPr>
            <a:endParaRPr lang="en-US" sz="2400" dirty="0">
              <a:latin typeface="Lucida Sans" panose="020B060203050402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Lucida Sans" panose="020B0602030504020204" pitchFamily="34" charset="0"/>
                <a:ea typeface="Calibri" panose="020F0502020204030204" pitchFamily="34" charset="0"/>
                <a:cs typeface="Times New Roman" panose="02020603050405020304" pitchFamily="18" charset="0"/>
              </a:rPr>
              <a:t>When Eliza went back to </a:t>
            </a:r>
            <a:r>
              <a:rPr lang="en-US" sz="2400" b="1" dirty="0">
                <a:latin typeface="Lucida Sans" panose="020B0602030504020204" pitchFamily="34" charset="0"/>
                <a:ea typeface="Calibri" panose="020F0502020204030204" pitchFamily="34" charset="0"/>
                <a:cs typeface="Times New Roman" panose="02020603050405020304" pitchFamily="18" charset="0"/>
              </a:rPr>
              <a:t>Washington</a:t>
            </a:r>
            <a:r>
              <a:rPr lang="en-US" sz="2400" dirty="0">
                <a:latin typeface="Lucida Sans" panose="020B0602030504020204" pitchFamily="34" charset="0"/>
                <a:ea typeface="Calibri" panose="020F0502020204030204" pitchFamily="34" charset="0"/>
                <a:cs typeface="Times New Roman" panose="02020603050405020304" pitchFamily="18" charset="0"/>
              </a:rPr>
              <a:t>, it wasn’t long before she started thinking about </a:t>
            </a:r>
            <a:r>
              <a:rPr lang="en-US" sz="2400" b="1" dirty="0">
                <a:latin typeface="Lucida Sans" panose="020B0602030504020204" pitchFamily="34" charset="0"/>
                <a:ea typeface="Calibri" panose="020F0502020204030204" pitchFamily="34" charset="0"/>
                <a:cs typeface="Times New Roman" panose="02020603050405020304" pitchFamily="18" charset="0"/>
              </a:rPr>
              <a:t>traveling</a:t>
            </a:r>
            <a:r>
              <a:rPr lang="en-US" sz="2400" dirty="0">
                <a:latin typeface="Lucida Sans" panose="020B0602030504020204" pitchFamily="34" charset="0"/>
                <a:ea typeface="Calibri" panose="020F0502020204030204" pitchFamily="34" charset="0"/>
                <a:cs typeface="Times New Roman" panose="02020603050405020304" pitchFamily="18" charset="0"/>
              </a:rPr>
              <a:t> again. She decided to visit her older brother, who was working in </a:t>
            </a:r>
            <a:r>
              <a:rPr lang="en-US" sz="2400" b="1" dirty="0">
                <a:latin typeface="Lucida Sans" panose="020B0602030504020204" pitchFamily="34" charset="0"/>
                <a:ea typeface="Calibri" panose="020F0502020204030204" pitchFamily="34" charset="0"/>
                <a:cs typeface="Times New Roman" panose="02020603050405020304" pitchFamily="18" charset="0"/>
              </a:rPr>
              <a:t>Japan</a:t>
            </a:r>
            <a:r>
              <a:rPr lang="en-US" sz="2400" dirty="0">
                <a:latin typeface="Lucida Sans" panose="020B0602030504020204" pitchFamily="34" charset="0"/>
                <a:ea typeface="Calibri" panose="020F0502020204030204" pitchFamily="34" charset="0"/>
                <a:cs typeface="Times New Roman" panose="02020603050405020304" pitchFamily="18" charset="0"/>
              </a:rPr>
              <a:t>. Eliza </a:t>
            </a:r>
            <a:r>
              <a:rPr lang="en-US" sz="2400" b="1" dirty="0">
                <a:latin typeface="Lucida Sans" panose="020B0602030504020204" pitchFamily="34" charset="0"/>
                <a:ea typeface="Calibri" panose="020F0502020204030204" pitchFamily="34" charset="0"/>
                <a:cs typeface="Times New Roman" panose="02020603050405020304" pitchFamily="18" charset="0"/>
              </a:rPr>
              <a:t>sailed</a:t>
            </a:r>
            <a:r>
              <a:rPr lang="en-US" sz="2400" dirty="0">
                <a:latin typeface="Lucida Sans" panose="020B0602030504020204" pitchFamily="34" charset="0"/>
                <a:ea typeface="Calibri" panose="020F0502020204030204" pitchFamily="34" charset="0"/>
                <a:cs typeface="Times New Roman" panose="02020603050405020304" pitchFamily="18" charset="0"/>
              </a:rPr>
              <a:t> across the ocean</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4086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727" y="229176"/>
            <a:ext cx="8311487" cy="6355586"/>
          </a:xfrm>
          <a:prstGeom prst="rect">
            <a:avLst/>
          </a:prstGeom>
        </p:spPr>
        <p:txBody>
          <a:bodyPr wrap="square" anchor="ctr">
            <a:spAutoFit/>
          </a:bodyPr>
          <a:lstStyle/>
          <a:p>
            <a:pPr>
              <a:spcAft>
                <a:spcPts val="600"/>
              </a:spcAft>
            </a:pPr>
            <a:r>
              <a:rPr lang="en-US" sz="2300" dirty="0">
                <a:latin typeface="Lucida Sans" panose="020B0602030504020204" pitchFamily="34" charset="0"/>
                <a:ea typeface="Calibri" panose="020F0502020204030204" pitchFamily="34" charset="0"/>
                <a:cs typeface="Times New Roman" panose="02020603050405020304" pitchFamily="18" charset="0"/>
              </a:rPr>
              <a:t>In </a:t>
            </a:r>
            <a:r>
              <a:rPr lang="en-US" sz="2300" b="1" dirty="0">
                <a:latin typeface="Lucida Sans" panose="020B0602030504020204" pitchFamily="34" charset="0"/>
                <a:ea typeface="Calibri" panose="020F0502020204030204" pitchFamily="34" charset="0"/>
                <a:cs typeface="Times New Roman" panose="02020603050405020304" pitchFamily="18" charset="0"/>
              </a:rPr>
              <a:t>Japan</a:t>
            </a:r>
            <a:r>
              <a:rPr lang="en-US" sz="2300" dirty="0">
                <a:latin typeface="Lucida Sans" panose="020B0602030504020204" pitchFamily="34" charset="0"/>
                <a:ea typeface="Calibri" panose="020F0502020204030204" pitchFamily="34" charset="0"/>
                <a:cs typeface="Times New Roman" panose="02020603050405020304" pitchFamily="18" charset="0"/>
              </a:rPr>
              <a:t> she rode on trains, </a:t>
            </a:r>
            <a:r>
              <a:rPr lang="en-US" sz="2300" b="1" dirty="0">
                <a:latin typeface="Lucida Sans" panose="020B0602030504020204" pitchFamily="34" charset="0"/>
                <a:ea typeface="Calibri" panose="020F0502020204030204" pitchFamily="34" charset="0"/>
                <a:cs typeface="Times New Roman" panose="02020603050405020304" pitchFamily="18" charset="0"/>
              </a:rPr>
              <a:t>carriages</a:t>
            </a:r>
            <a:r>
              <a:rPr lang="en-US" sz="2300" dirty="0">
                <a:latin typeface="Lucida Sans" panose="020B0602030504020204" pitchFamily="34" charset="0"/>
                <a:ea typeface="Calibri" panose="020F0502020204030204" pitchFamily="34" charset="0"/>
                <a:cs typeface="Times New Roman" panose="02020603050405020304" pitchFamily="18" charset="0"/>
              </a:rPr>
              <a:t>, and bumpy </a:t>
            </a:r>
            <a:r>
              <a:rPr lang="en-US" sz="2300" b="1" dirty="0">
                <a:latin typeface="Lucida Sans" panose="020B0602030504020204" pitchFamily="34" charset="0"/>
                <a:ea typeface="Calibri" panose="020F0502020204030204" pitchFamily="34" charset="0"/>
                <a:cs typeface="Times New Roman" panose="02020603050405020304" pitchFamily="18" charset="0"/>
              </a:rPr>
              <a:t>rickshaws</a:t>
            </a:r>
            <a:r>
              <a:rPr lang="en-US" sz="2300" dirty="0">
                <a:latin typeface="Lucida Sans" panose="020B0602030504020204" pitchFamily="34" charset="0"/>
                <a:ea typeface="Calibri" panose="020F0502020204030204" pitchFamily="34" charset="0"/>
                <a:cs typeface="Times New Roman" panose="02020603050405020304" pitchFamily="18" charset="0"/>
              </a:rPr>
              <a:t>. She climbed mountains, ate strange foods, and visited </a:t>
            </a:r>
            <a:r>
              <a:rPr lang="en-US" sz="2300" b="1" dirty="0">
                <a:latin typeface="Lucida Sans" panose="020B0602030504020204" pitchFamily="34" charset="0"/>
                <a:ea typeface="Calibri" panose="020F0502020204030204" pitchFamily="34" charset="0"/>
                <a:cs typeface="Times New Roman" panose="02020603050405020304" pitchFamily="18" charset="0"/>
              </a:rPr>
              <a:t>ancient temples</a:t>
            </a:r>
            <a:r>
              <a:rPr lang="en-US" sz="2300" dirty="0">
                <a:latin typeface="Lucida Sans" panose="020B0602030504020204" pitchFamily="34" charset="0"/>
                <a:ea typeface="Calibri" panose="020F0502020204030204" pitchFamily="34" charset="0"/>
                <a:cs typeface="Times New Roman" panose="02020603050405020304" pitchFamily="18" charset="0"/>
              </a:rPr>
              <a:t>. Everything was so different! She studied </a:t>
            </a:r>
            <a:r>
              <a:rPr lang="en-US" sz="2300" b="1" dirty="0">
                <a:latin typeface="Lucida Sans" panose="020B0602030504020204" pitchFamily="34" charset="0"/>
                <a:ea typeface="Calibri" panose="020F0502020204030204" pitchFamily="34" charset="0"/>
                <a:cs typeface="Times New Roman" panose="02020603050405020304" pitchFamily="18" charset="0"/>
              </a:rPr>
              <a:t>Japanese art</a:t>
            </a:r>
            <a:r>
              <a:rPr lang="en-US" sz="2300" dirty="0">
                <a:latin typeface="Lucida Sans" panose="020B0602030504020204" pitchFamily="34" charset="0"/>
                <a:ea typeface="Calibri" panose="020F0502020204030204" pitchFamily="34" charset="0"/>
                <a:cs typeface="Times New Roman" panose="02020603050405020304" pitchFamily="18" charset="0"/>
              </a:rPr>
              <a:t> and learned to </a:t>
            </a:r>
            <a:r>
              <a:rPr lang="en-US" sz="2300" b="1" dirty="0">
                <a:latin typeface="Lucida Sans" panose="020B0602030504020204" pitchFamily="34" charset="0"/>
                <a:ea typeface="Calibri" panose="020F0502020204030204" pitchFamily="34" charset="0"/>
                <a:cs typeface="Times New Roman" panose="02020603050405020304" pitchFamily="18" charset="0"/>
              </a:rPr>
              <a:t>speak Japanese</a:t>
            </a:r>
            <a:r>
              <a:rPr lang="en-US" sz="2300" dirty="0">
                <a:latin typeface="Lucida Sans" panose="020B0602030504020204" pitchFamily="34" charset="0"/>
                <a:ea typeface="Calibri" panose="020F0502020204030204" pitchFamily="34" charset="0"/>
                <a:cs typeface="Times New Roman" panose="02020603050405020304" pitchFamily="18" charset="0"/>
              </a:rPr>
              <a:t>. She fell in love with </a:t>
            </a:r>
            <a:r>
              <a:rPr lang="en-US" sz="2300" b="1" dirty="0">
                <a:latin typeface="Lucida Sans" panose="020B0602030504020204" pitchFamily="34" charset="0"/>
                <a:ea typeface="Calibri" panose="020F0502020204030204" pitchFamily="34" charset="0"/>
                <a:cs typeface="Times New Roman" panose="02020603050405020304" pitchFamily="18" charset="0"/>
              </a:rPr>
              <a:t>Japan</a:t>
            </a:r>
            <a:r>
              <a:rPr lang="en-US" sz="2300" dirty="0">
                <a:latin typeface="Lucida Sans" panose="020B0602030504020204" pitchFamily="34" charset="0"/>
                <a:ea typeface="Calibri" panose="020F0502020204030204" pitchFamily="34" charset="0"/>
                <a:cs typeface="Times New Roman" panose="02020603050405020304" pitchFamily="18" charset="0"/>
              </a:rPr>
              <a:t> and </a:t>
            </a:r>
            <a:r>
              <a:rPr lang="en-US" sz="2300" b="1" dirty="0">
                <a:latin typeface="Lucida Sans" panose="020B0602030504020204" pitchFamily="34" charset="0"/>
                <a:ea typeface="Calibri" panose="020F0502020204030204" pitchFamily="34" charset="0"/>
                <a:cs typeface="Times New Roman" panose="02020603050405020304" pitchFamily="18" charset="0"/>
              </a:rPr>
              <a:t>its</a:t>
            </a:r>
            <a:r>
              <a:rPr lang="en-US" sz="2300" dirty="0">
                <a:latin typeface="Lucida Sans" panose="020B0602030504020204" pitchFamily="34" charset="0"/>
                <a:ea typeface="Calibri" panose="020F0502020204030204" pitchFamily="34" charset="0"/>
                <a:cs typeface="Times New Roman" panose="02020603050405020304" pitchFamily="18" charset="0"/>
              </a:rPr>
              <a:t> people.</a:t>
            </a:r>
          </a:p>
          <a:p>
            <a:pPr>
              <a:spcAft>
                <a:spcPts val="600"/>
              </a:spcAft>
            </a:pPr>
            <a:endParaRPr lang="en-US" sz="2300" dirty="0">
              <a:latin typeface="Lucida Sans" panose="020B0602030504020204" pitchFamily="34" charset="0"/>
              <a:ea typeface="Calibri" panose="020F0502020204030204" pitchFamily="34" charset="0"/>
              <a:cs typeface="Times New Roman" panose="02020603050405020304" pitchFamily="18" charset="0"/>
            </a:endParaRPr>
          </a:p>
          <a:p>
            <a:pPr>
              <a:spcAft>
                <a:spcPts val="600"/>
              </a:spcAft>
            </a:pPr>
            <a:r>
              <a:rPr lang="en-US" sz="2300" dirty="0">
                <a:latin typeface="Lucida Sans" panose="020B0602030504020204" pitchFamily="34" charset="0"/>
                <a:ea typeface="Calibri" panose="020F0502020204030204" pitchFamily="34" charset="0"/>
                <a:cs typeface="Times New Roman" panose="02020603050405020304" pitchFamily="18" charset="0"/>
              </a:rPr>
              <a:t>Eliza </a:t>
            </a:r>
            <a:r>
              <a:rPr lang="en-US" sz="2300" b="1" dirty="0">
                <a:latin typeface="Lucida Sans" panose="020B0602030504020204" pitchFamily="34" charset="0"/>
                <a:ea typeface="Calibri" panose="020F0502020204030204" pitchFamily="34" charset="0"/>
                <a:cs typeface="Times New Roman" panose="02020603050405020304" pitchFamily="18" charset="0"/>
              </a:rPr>
              <a:t>especially</a:t>
            </a:r>
            <a:r>
              <a:rPr lang="en-US" sz="2300" dirty="0">
                <a:latin typeface="Lucida Sans" panose="020B0602030504020204" pitchFamily="34" charset="0"/>
                <a:ea typeface="Calibri" panose="020F0502020204030204" pitchFamily="34" charset="0"/>
                <a:cs typeface="Times New Roman" panose="02020603050405020304" pitchFamily="18" charset="0"/>
              </a:rPr>
              <a:t> loved </a:t>
            </a:r>
            <a:r>
              <a:rPr lang="en-US" sz="2300" b="1" dirty="0">
                <a:latin typeface="Lucida Sans" panose="020B0602030504020204" pitchFamily="34" charset="0"/>
                <a:ea typeface="Calibri" panose="020F0502020204030204" pitchFamily="34" charset="0"/>
                <a:cs typeface="Times New Roman" panose="02020603050405020304" pitchFamily="18" charset="0"/>
              </a:rPr>
              <a:t>Japanese gardens</a:t>
            </a:r>
            <a:r>
              <a:rPr lang="en-US" sz="2300" dirty="0">
                <a:latin typeface="Lucida Sans" panose="020B0602030504020204" pitchFamily="34" charset="0"/>
                <a:ea typeface="Calibri" panose="020F0502020204030204" pitchFamily="34" charset="0"/>
                <a:cs typeface="Times New Roman" panose="02020603050405020304" pitchFamily="18" charset="0"/>
              </a:rPr>
              <a:t>. Eliza’s favorite plants, by far were the </a:t>
            </a:r>
            <a:r>
              <a:rPr lang="en-US" sz="2300" b="1" dirty="0">
                <a:latin typeface="Lucida Sans" panose="020B0602030504020204" pitchFamily="34" charset="0"/>
                <a:ea typeface="Calibri" panose="020F0502020204030204" pitchFamily="34" charset="0"/>
                <a:cs typeface="Times New Roman" panose="02020603050405020304" pitchFamily="18" charset="0"/>
              </a:rPr>
              <a:t>Japanese</a:t>
            </a:r>
            <a:r>
              <a:rPr lang="en-US" sz="2300" dirty="0">
                <a:latin typeface="Lucida Sans" panose="020B0602030504020204" pitchFamily="34" charset="0"/>
                <a:ea typeface="Calibri" panose="020F0502020204030204" pitchFamily="34" charset="0"/>
                <a:cs typeface="Times New Roman" panose="02020603050405020304" pitchFamily="18" charset="0"/>
              </a:rPr>
              <a:t> </a:t>
            </a:r>
            <a:r>
              <a:rPr lang="en-US" sz="2300" b="1" dirty="0">
                <a:latin typeface="Lucida Sans" panose="020B0602030504020204" pitchFamily="34" charset="0"/>
                <a:ea typeface="Calibri" panose="020F0502020204030204" pitchFamily="34" charset="0"/>
                <a:cs typeface="Times New Roman" panose="02020603050405020304" pitchFamily="18" charset="0"/>
              </a:rPr>
              <a:t>cherry trees</a:t>
            </a:r>
            <a:r>
              <a:rPr lang="en-US" sz="2300" dirty="0">
                <a:latin typeface="Lucida Sans" panose="020B0602030504020204" pitchFamily="34" charset="0"/>
                <a:ea typeface="Calibri" panose="020F0502020204030204" pitchFamily="34" charset="0"/>
                <a:cs typeface="Times New Roman" panose="02020603050405020304" pitchFamily="18" charset="0"/>
              </a:rPr>
              <a:t>. Eliza called them “the most beautiful thing in the world.” Thousands of the trees were planted</a:t>
            </a:r>
            <a:r>
              <a:rPr lang="en-US" sz="2300" b="1" dirty="0">
                <a:latin typeface="Lucida Sans" panose="020B0602030504020204" pitchFamily="34" charset="0"/>
                <a:ea typeface="Calibri" panose="020F0502020204030204" pitchFamily="34" charset="0"/>
                <a:cs typeface="Times New Roman" panose="02020603050405020304" pitchFamily="18" charset="0"/>
              </a:rPr>
              <a:t> </a:t>
            </a:r>
            <a:r>
              <a:rPr lang="en-US" sz="2300" dirty="0">
                <a:latin typeface="Lucida Sans" panose="020B0602030504020204" pitchFamily="34" charset="0"/>
                <a:ea typeface="Calibri" panose="020F0502020204030204" pitchFamily="34" charset="0"/>
                <a:cs typeface="Times New Roman" panose="02020603050405020304" pitchFamily="18" charset="0"/>
              </a:rPr>
              <a:t>in parks and along the </a:t>
            </a:r>
            <a:r>
              <a:rPr lang="en-US" sz="2300" b="1" dirty="0">
                <a:latin typeface="Lucida Sans" panose="020B0602030504020204" pitchFamily="34" charset="0"/>
                <a:ea typeface="Calibri" panose="020F0502020204030204" pitchFamily="34" charset="0"/>
                <a:cs typeface="Times New Roman" panose="02020603050405020304" pitchFamily="18" charset="0"/>
              </a:rPr>
              <a:t>riverbanks</a:t>
            </a:r>
            <a:r>
              <a:rPr lang="en-US" sz="2300" dirty="0">
                <a:latin typeface="Lucida Sans" panose="020B0602030504020204" pitchFamily="34" charset="0"/>
                <a:ea typeface="Calibri" panose="020F0502020204030204" pitchFamily="34" charset="0"/>
                <a:cs typeface="Times New Roman" panose="02020603050405020304" pitchFamily="18" charset="0"/>
              </a:rPr>
              <a:t>. When they </a:t>
            </a:r>
            <a:r>
              <a:rPr lang="en-US" sz="2300" b="1" dirty="0">
                <a:latin typeface="Lucida Sans" panose="020B0602030504020204" pitchFamily="34" charset="0"/>
                <a:ea typeface="Calibri" panose="020F0502020204030204" pitchFamily="34" charset="0"/>
                <a:cs typeface="Times New Roman" panose="02020603050405020304" pitchFamily="18" charset="0"/>
              </a:rPr>
              <a:t>bloomed</a:t>
            </a:r>
            <a:r>
              <a:rPr lang="en-US" sz="2300" dirty="0">
                <a:latin typeface="Lucida Sans" panose="020B0602030504020204" pitchFamily="34" charset="0"/>
                <a:ea typeface="Calibri" panose="020F0502020204030204" pitchFamily="34" charset="0"/>
                <a:cs typeface="Times New Roman" panose="02020603050405020304" pitchFamily="18" charset="0"/>
              </a:rPr>
              <a:t>, the trees became clouds of pink </a:t>
            </a:r>
            <a:r>
              <a:rPr lang="en-US" sz="2300" b="1" dirty="0">
                <a:latin typeface="Lucida Sans" panose="020B0602030504020204" pitchFamily="34" charset="0"/>
                <a:ea typeface="Calibri" panose="020F0502020204030204" pitchFamily="34" charset="0"/>
                <a:cs typeface="Times New Roman" panose="02020603050405020304" pitchFamily="18" charset="0"/>
              </a:rPr>
              <a:t>blossoms</a:t>
            </a:r>
            <a:r>
              <a:rPr lang="en-US" sz="2300" dirty="0">
                <a:latin typeface="Lucida Sans" panose="020B0602030504020204" pitchFamily="34" charset="0"/>
                <a:ea typeface="Calibri" panose="020F0502020204030204" pitchFamily="34" charset="0"/>
                <a:cs typeface="Times New Roman" panose="02020603050405020304" pitchFamily="18" charset="0"/>
              </a:rPr>
              <a:t>. As the </a:t>
            </a:r>
            <a:r>
              <a:rPr lang="en-US" sz="2300" b="1" dirty="0">
                <a:latin typeface="Lucida Sans" panose="020B0602030504020204" pitchFamily="34" charset="0"/>
                <a:ea typeface="Calibri" panose="020F0502020204030204" pitchFamily="34" charset="0"/>
                <a:cs typeface="Times New Roman" panose="02020603050405020304" pitchFamily="18" charset="0"/>
              </a:rPr>
              <a:t>petals drifted down</a:t>
            </a:r>
            <a:r>
              <a:rPr lang="en-US" sz="2300" dirty="0">
                <a:latin typeface="Lucida Sans" panose="020B0602030504020204" pitchFamily="34" charset="0"/>
                <a:ea typeface="Calibri" panose="020F0502020204030204" pitchFamily="34" charset="0"/>
                <a:cs typeface="Times New Roman" panose="02020603050405020304" pitchFamily="18" charset="0"/>
              </a:rPr>
              <a:t>, it was like pink </a:t>
            </a:r>
            <a:r>
              <a:rPr lang="en-US" sz="2300" b="1" dirty="0">
                <a:latin typeface="Lucida Sans" panose="020B0602030504020204" pitchFamily="34" charset="0"/>
                <a:ea typeface="Calibri" panose="020F0502020204030204" pitchFamily="34" charset="0"/>
                <a:cs typeface="Times New Roman" panose="02020603050405020304" pitchFamily="18" charset="0"/>
              </a:rPr>
              <a:t>snowfall</a:t>
            </a:r>
            <a:r>
              <a:rPr lang="en-US" sz="2300" dirty="0">
                <a:latin typeface="Lucida Sans" panose="020B0602030504020204" pitchFamily="34" charset="0"/>
                <a:ea typeface="Calibri" panose="020F0502020204030204" pitchFamily="34" charset="0"/>
                <a:cs typeface="Times New Roman" panose="02020603050405020304" pitchFamily="18" charset="0"/>
              </a:rPr>
              <a:t>. The </a:t>
            </a:r>
            <a:r>
              <a:rPr lang="en-US" sz="2300" b="1" dirty="0">
                <a:latin typeface="Lucida Sans" panose="020B0602030504020204" pitchFamily="34" charset="0"/>
                <a:ea typeface="Calibri" panose="020F0502020204030204" pitchFamily="34" charset="0"/>
                <a:cs typeface="Times New Roman" panose="02020603050405020304" pitchFamily="18" charset="0"/>
              </a:rPr>
              <a:t>Japanese</a:t>
            </a:r>
            <a:r>
              <a:rPr lang="en-US" sz="2300" dirty="0">
                <a:latin typeface="Lucida Sans" panose="020B0602030504020204" pitchFamily="34" charset="0"/>
                <a:ea typeface="Calibri" panose="020F0502020204030204" pitchFamily="34" charset="0"/>
                <a:cs typeface="Times New Roman" panose="02020603050405020304" pitchFamily="18" charset="0"/>
              </a:rPr>
              <a:t> people loved the </a:t>
            </a:r>
            <a:r>
              <a:rPr lang="en-US" sz="2300" b="1" dirty="0">
                <a:latin typeface="Lucida Sans" panose="020B0602030504020204" pitchFamily="34" charset="0"/>
                <a:ea typeface="Calibri" panose="020F0502020204030204" pitchFamily="34" charset="0"/>
                <a:cs typeface="Times New Roman" panose="02020603050405020304" pitchFamily="18" charset="0"/>
              </a:rPr>
              <a:t>cherry trees</a:t>
            </a:r>
            <a:r>
              <a:rPr lang="en-US" sz="2300" dirty="0">
                <a:latin typeface="Lucida Sans" panose="020B0602030504020204" pitchFamily="34" charset="0"/>
                <a:ea typeface="Calibri" panose="020F0502020204030204" pitchFamily="34" charset="0"/>
                <a:cs typeface="Times New Roman" panose="02020603050405020304" pitchFamily="18" charset="0"/>
              </a:rPr>
              <a:t> as their </a:t>
            </a:r>
            <a:r>
              <a:rPr lang="en-US" sz="2300" b="1" dirty="0">
                <a:latin typeface="Lucida Sans" panose="020B0602030504020204" pitchFamily="34" charset="0"/>
                <a:ea typeface="Calibri" panose="020F0502020204030204" pitchFamily="34" charset="0"/>
                <a:cs typeface="Times New Roman" panose="02020603050405020304" pitchFamily="18" charset="0"/>
              </a:rPr>
              <a:t>national symbol</a:t>
            </a:r>
            <a:r>
              <a:rPr lang="en-US" sz="2300" dirty="0">
                <a:latin typeface="Lucida Sans" panose="020B0602030504020204" pitchFamily="34" charset="0"/>
                <a:ea typeface="Calibri" panose="020F0502020204030204" pitchFamily="34" charset="0"/>
                <a:cs typeface="Times New Roman" panose="02020603050405020304" pitchFamily="18" charset="0"/>
              </a:rPr>
              <a:t>. </a:t>
            </a:r>
            <a:r>
              <a:rPr lang="en-US" sz="2300" b="1" dirty="0">
                <a:latin typeface="Lucida Sans" panose="020B0602030504020204" pitchFamily="34" charset="0"/>
                <a:ea typeface="Calibri" panose="020F0502020204030204" pitchFamily="34" charset="0"/>
                <a:cs typeface="Times New Roman" panose="02020603050405020304" pitchFamily="18" charset="0"/>
              </a:rPr>
              <a:t>Crowds gathered</a:t>
            </a:r>
            <a:r>
              <a:rPr lang="en-US" sz="2300" dirty="0">
                <a:latin typeface="Lucida Sans" panose="020B0602030504020204" pitchFamily="34" charset="0"/>
                <a:ea typeface="Calibri" panose="020F0502020204030204" pitchFamily="34" charset="0"/>
                <a:cs typeface="Times New Roman" panose="02020603050405020304" pitchFamily="18" charset="0"/>
              </a:rPr>
              <a:t> for picnics under the trees. People wrote poems and painted pictures to </a:t>
            </a:r>
            <a:r>
              <a:rPr lang="en-US" sz="2300" b="1" dirty="0">
                <a:latin typeface="Lucida Sans" panose="020B0602030504020204" pitchFamily="34" charset="0"/>
                <a:ea typeface="Calibri" panose="020F0502020204030204" pitchFamily="34" charset="0"/>
                <a:cs typeface="Times New Roman" panose="02020603050405020304" pitchFamily="18" charset="0"/>
              </a:rPr>
              <a:t>honor</a:t>
            </a:r>
            <a:r>
              <a:rPr lang="en-US" sz="2300" dirty="0">
                <a:latin typeface="Lucida Sans" panose="020B0602030504020204" pitchFamily="34" charset="0"/>
                <a:ea typeface="Calibri" panose="020F0502020204030204" pitchFamily="34" charset="0"/>
                <a:cs typeface="Times New Roman" panose="02020603050405020304" pitchFamily="18" charset="0"/>
              </a:rPr>
              <a:t> those </a:t>
            </a:r>
            <a:r>
              <a:rPr lang="en-US" sz="2300" b="1" i="1" dirty="0" err="1">
                <a:latin typeface="Lucida Sans" panose="020B0602030504020204" pitchFamily="34" charset="0"/>
                <a:ea typeface="Calibri" panose="020F0502020204030204" pitchFamily="34" charset="0"/>
                <a:cs typeface="Times New Roman" panose="02020603050405020304" pitchFamily="18" charset="0"/>
              </a:rPr>
              <a:t>sakura</a:t>
            </a:r>
            <a:r>
              <a:rPr lang="en-US" sz="2300" dirty="0">
                <a:latin typeface="Lucida Sans" panose="020B0602030504020204" pitchFamily="34" charset="0"/>
                <a:ea typeface="Calibri" panose="020F0502020204030204" pitchFamily="34" charset="0"/>
                <a:cs typeface="Times New Roman" panose="02020603050405020304" pitchFamily="18" charset="0"/>
              </a:rPr>
              <a:t>.</a:t>
            </a:r>
          </a:p>
          <a:p>
            <a:pPr>
              <a:spcAft>
                <a:spcPts val="600"/>
              </a:spcAft>
            </a:pPr>
            <a:endParaRPr lang="en-US" sz="2400" dirty="0">
              <a:latin typeface="Lucida Sans" panose="020B0602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246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a:t>
            </a:r>
          </a:p>
        </p:txBody>
      </p:sp>
      <p:sp>
        <p:nvSpPr>
          <p:cNvPr id="3" name="Content Placeholder 2"/>
          <p:cNvSpPr>
            <a:spLocks noGrp="1"/>
          </p:cNvSpPr>
          <p:nvPr>
            <p:ph idx="1"/>
          </p:nvPr>
        </p:nvSpPr>
        <p:spPr>
          <a:xfrm>
            <a:off x="586854" y="1600200"/>
            <a:ext cx="7942996" cy="4525963"/>
          </a:xfrm>
        </p:spPr>
        <p:txBody>
          <a:bodyPr/>
          <a:lstStyle/>
          <a:p>
            <a:r>
              <a:rPr lang="en-US" dirty="0"/>
              <a:t>Develop a bank of expert packs to be available on Edmodo and </a:t>
            </a:r>
            <a:r>
              <a:rPr lang="en-US" dirty="0">
                <a:hlinkClick r:id="rId2"/>
              </a:rPr>
              <a:t>www.achievethecore.org</a:t>
            </a:r>
            <a:endParaRPr lang="en-US" dirty="0"/>
          </a:p>
          <a:p>
            <a:pPr marL="0" indent="0">
              <a:buNone/>
            </a:pPr>
            <a:r>
              <a:rPr lang="en-US" dirty="0"/>
              <a:t>  </a:t>
            </a:r>
          </a:p>
          <a:p>
            <a:r>
              <a:rPr lang="en-US" dirty="0"/>
              <a:t>Collect evidence of how expert packs are used and useful</a:t>
            </a:r>
          </a:p>
          <a:p>
            <a:pPr marL="0" indent="0">
              <a:buNone/>
            </a:pPr>
            <a:endParaRPr lang="en-US" dirty="0"/>
          </a:p>
          <a:p>
            <a:r>
              <a:rPr lang="en-US" dirty="0"/>
              <a:t>Increase student vocabulary, knowledge, and capacity to read increasingly complex grade-level text </a:t>
            </a:r>
          </a:p>
        </p:txBody>
      </p:sp>
    </p:spTree>
    <p:extLst>
      <p:ext uri="{BB962C8B-B14F-4D97-AF65-F5344CB8AC3E}">
        <p14:creationId xmlns:p14="http://schemas.microsoft.com/office/powerpoint/2010/main" val="2766270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726" y="461181"/>
            <a:ext cx="8284191" cy="5416868"/>
          </a:xfrm>
          <a:prstGeom prst="rect">
            <a:avLst/>
          </a:prstGeom>
        </p:spPr>
        <p:txBody>
          <a:bodyPr wrap="square">
            <a:spAutoFit/>
          </a:bodyPr>
          <a:lstStyle/>
          <a:p>
            <a:pPr marL="342900">
              <a:spcAft>
                <a:spcPts val="600"/>
              </a:spcAft>
            </a:pPr>
            <a:r>
              <a:rPr lang="en-US" sz="2400" dirty="0">
                <a:latin typeface="Lucida Sans" panose="020B0602030504020204" pitchFamily="34" charset="0"/>
                <a:ea typeface="Calibri" panose="020F0502020204030204" pitchFamily="34" charset="0"/>
                <a:cs typeface="Times New Roman" panose="02020603050405020304" pitchFamily="18" charset="0"/>
              </a:rPr>
              <a:t>When Eliza came back home, she wrote a book about </a:t>
            </a:r>
            <a:r>
              <a:rPr lang="en-US" sz="2400" b="1" dirty="0">
                <a:latin typeface="Lucida Sans" panose="020B0602030504020204" pitchFamily="34" charset="0"/>
                <a:ea typeface="Calibri" panose="020F0502020204030204" pitchFamily="34" charset="0"/>
                <a:cs typeface="Times New Roman" panose="02020603050405020304" pitchFamily="18" charset="0"/>
              </a:rPr>
              <a:t>Japan</a:t>
            </a:r>
            <a:r>
              <a:rPr lang="en-US" sz="2400" dirty="0">
                <a:latin typeface="Lucida Sans" panose="020B0602030504020204" pitchFamily="34" charset="0"/>
                <a:ea typeface="Calibri" panose="020F0502020204030204" pitchFamily="34" charset="0"/>
                <a:cs typeface="Times New Roman" panose="02020603050405020304" pitchFamily="18" charset="0"/>
              </a:rPr>
              <a:t>. She wanted to share her love of </a:t>
            </a:r>
            <a:r>
              <a:rPr lang="en-US" sz="2400" b="1" dirty="0">
                <a:latin typeface="Lucida Sans" panose="020B0602030504020204" pitchFamily="34" charset="0"/>
                <a:ea typeface="Calibri" panose="020F0502020204030204" pitchFamily="34" charset="0"/>
                <a:cs typeface="Times New Roman" panose="02020603050405020304" pitchFamily="18" charset="0"/>
              </a:rPr>
              <a:t>Japan </a:t>
            </a:r>
            <a:r>
              <a:rPr lang="en-US" sz="2400" dirty="0">
                <a:latin typeface="Lucida Sans" panose="020B0602030504020204" pitchFamily="34" charset="0"/>
                <a:ea typeface="Calibri" panose="020F0502020204030204" pitchFamily="34" charset="0"/>
                <a:cs typeface="Times New Roman" panose="02020603050405020304" pitchFamily="18" charset="0"/>
              </a:rPr>
              <a:t>with other Americans. She wanted the </a:t>
            </a:r>
            <a:r>
              <a:rPr lang="en-US" sz="2400" b="1" dirty="0">
                <a:latin typeface="Lucida Sans" panose="020B0602030504020204" pitchFamily="34" charset="0"/>
                <a:ea typeface="Calibri" panose="020F0502020204030204" pitchFamily="34" charset="0"/>
                <a:cs typeface="Times New Roman" panose="02020603050405020304" pitchFamily="18" charset="0"/>
              </a:rPr>
              <a:t>nations of Japan</a:t>
            </a:r>
            <a:r>
              <a:rPr lang="en-US" sz="2400" dirty="0">
                <a:latin typeface="Lucida Sans" panose="020B0602030504020204" pitchFamily="34" charset="0"/>
                <a:ea typeface="Calibri" panose="020F0502020204030204" pitchFamily="34" charset="0"/>
                <a:cs typeface="Times New Roman" panose="02020603050405020304" pitchFamily="18" charset="0"/>
              </a:rPr>
              <a:t> and America to be friends.</a:t>
            </a:r>
          </a:p>
          <a:p>
            <a:pPr marL="342900">
              <a:spcAft>
                <a:spcPts val="600"/>
              </a:spcAft>
            </a:pPr>
            <a:r>
              <a:rPr lang="en-US" sz="2400" dirty="0">
                <a:latin typeface="Lucida Sans" panose="020B0602030504020204" pitchFamily="34" charset="0"/>
                <a:ea typeface="Calibri" panose="020F0502020204030204" pitchFamily="34" charset="0"/>
                <a:cs typeface="Times New Roman" panose="02020603050405020304" pitchFamily="18" charset="0"/>
              </a:rPr>
              <a:t>Even though she was always thinking about her next </a:t>
            </a:r>
            <a:r>
              <a:rPr lang="en-US" sz="2400" b="1" dirty="0">
                <a:latin typeface="Lucida Sans" panose="020B0602030504020204" pitchFamily="34" charset="0"/>
                <a:ea typeface="Calibri" panose="020F0502020204030204" pitchFamily="34" charset="0"/>
                <a:cs typeface="Times New Roman" panose="02020603050405020304" pitchFamily="18" charset="0"/>
              </a:rPr>
              <a:t>journey</a:t>
            </a:r>
            <a:r>
              <a:rPr lang="en-US" sz="2400" dirty="0">
                <a:latin typeface="Lucida Sans" panose="020B0602030504020204" pitchFamily="34" charset="0"/>
                <a:ea typeface="Calibri" panose="020F0502020204030204" pitchFamily="34" charset="0"/>
                <a:cs typeface="Times New Roman" panose="02020603050405020304" pitchFamily="18" charset="0"/>
              </a:rPr>
              <a:t>, Eliza loved coming home to </a:t>
            </a:r>
            <a:r>
              <a:rPr lang="en-US" sz="2400" b="1" dirty="0">
                <a:latin typeface="Lucida Sans" panose="020B0602030504020204" pitchFamily="34" charset="0"/>
                <a:ea typeface="Calibri" panose="020F0502020204030204" pitchFamily="34" charset="0"/>
                <a:cs typeface="Times New Roman" panose="02020603050405020304" pitchFamily="18" charset="0"/>
              </a:rPr>
              <a:t>Washington, D.C.</a:t>
            </a:r>
            <a:r>
              <a:rPr lang="en-US" sz="2400" dirty="0">
                <a:latin typeface="Lucida Sans" panose="020B0602030504020204" pitchFamily="34" charset="0"/>
                <a:ea typeface="Calibri" panose="020F0502020204030204" pitchFamily="34" charset="0"/>
                <a:cs typeface="Times New Roman" panose="02020603050405020304" pitchFamily="18" charset="0"/>
              </a:rPr>
              <a:t> She was </a:t>
            </a:r>
            <a:r>
              <a:rPr lang="en-US" sz="2400" b="1" dirty="0">
                <a:latin typeface="Lucida Sans" panose="020B0602030504020204" pitchFamily="34" charset="0"/>
                <a:ea typeface="Calibri" panose="020F0502020204030204" pitchFamily="34" charset="0"/>
                <a:cs typeface="Times New Roman" panose="02020603050405020304" pitchFamily="18" charset="0"/>
              </a:rPr>
              <a:t>proud </a:t>
            </a:r>
            <a:r>
              <a:rPr lang="en-US" sz="2400" dirty="0">
                <a:latin typeface="Lucida Sans" panose="020B0602030504020204" pitchFamily="34" charset="0"/>
                <a:ea typeface="Calibri" panose="020F0502020204030204" pitchFamily="34" charset="0"/>
                <a:cs typeface="Times New Roman" panose="02020603050405020304" pitchFamily="18" charset="0"/>
              </a:rPr>
              <a:t>of America’s growing </a:t>
            </a:r>
            <a:r>
              <a:rPr lang="en-US" sz="2400" b="1" dirty="0">
                <a:latin typeface="Lucida Sans" panose="020B0602030504020204" pitchFamily="34" charset="0"/>
                <a:ea typeface="Calibri" panose="020F0502020204030204" pitchFamily="34" charset="0"/>
                <a:cs typeface="Times New Roman" panose="02020603050405020304" pitchFamily="18" charset="0"/>
              </a:rPr>
              <a:t>capital</a:t>
            </a:r>
            <a:r>
              <a:rPr lang="en-US" sz="2400" dirty="0">
                <a:latin typeface="Lucida Sans" panose="020B0602030504020204" pitchFamily="34" charset="0"/>
                <a:ea typeface="Calibri" panose="020F0502020204030204" pitchFamily="34" charset="0"/>
                <a:cs typeface="Times New Roman" panose="02020603050405020304" pitchFamily="18" charset="0"/>
              </a:rPr>
              <a:t> and wanted it to look as beautiful as any city in the world.</a:t>
            </a:r>
          </a:p>
          <a:p>
            <a:pPr marL="342900">
              <a:spcAft>
                <a:spcPts val="600"/>
              </a:spcAft>
            </a:pPr>
            <a:r>
              <a:rPr lang="en-US" sz="2400" dirty="0">
                <a:latin typeface="Lucida Sans" panose="020B0602030504020204" pitchFamily="34" charset="0"/>
                <a:ea typeface="Calibri" panose="020F0502020204030204" pitchFamily="34" charset="0"/>
                <a:cs typeface="Times New Roman" panose="02020603050405020304" pitchFamily="18" charset="0"/>
              </a:rPr>
              <a:t>She thought about the muddy </a:t>
            </a:r>
            <a:r>
              <a:rPr lang="en-US" sz="2400" b="1" dirty="0">
                <a:latin typeface="Lucida Sans" panose="020B0602030504020204" pitchFamily="34" charset="0"/>
                <a:ea typeface="Calibri" panose="020F0502020204030204" pitchFamily="34" charset="0"/>
                <a:cs typeface="Times New Roman" panose="02020603050405020304" pitchFamily="18" charset="0"/>
              </a:rPr>
              <a:t>land</a:t>
            </a:r>
            <a:r>
              <a:rPr lang="en-US" sz="2400" dirty="0">
                <a:latin typeface="Lucida Sans" panose="020B0602030504020204" pitchFamily="34" charset="0"/>
                <a:ea typeface="Calibri" panose="020F0502020204030204" pitchFamily="34" charset="0"/>
                <a:cs typeface="Times New Roman" panose="02020603050405020304" pitchFamily="18" charset="0"/>
              </a:rPr>
              <a:t> from a </a:t>
            </a:r>
            <a:r>
              <a:rPr lang="en-US" sz="2400" b="1" dirty="0">
                <a:latin typeface="Lucida Sans" panose="020B0602030504020204" pitchFamily="34" charset="0"/>
                <a:ea typeface="Calibri" panose="020F0502020204030204" pitchFamily="34" charset="0"/>
                <a:cs typeface="Times New Roman" panose="02020603050405020304" pitchFamily="18" charset="0"/>
              </a:rPr>
              <a:t>recent construction project</a:t>
            </a:r>
            <a:r>
              <a:rPr lang="en-US" sz="2400" dirty="0">
                <a:latin typeface="Lucida Sans" panose="020B0602030504020204" pitchFamily="34" charset="0"/>
                <a:ea typeface="Calibri" panose="020F0502020204030204" pitchFamily="34" charset="0"/>
                <a:cs typeface="Times New Roman" panose="02020603050405020304" pitchFamily="18" charset="0"/>
              </a:rPr>
              <a:t> in the </a:t>
            </a:r>
            <a:r>
              <a:rPr lang="en-US" sz="2400" b="1" dirty="0">
                <a:latin typeface="Lucida Sans" panose="020B0602030504020204" pitchFamily="34" charset="0"/>
                <a:ea typeface="Calibri" panose="020F0502020204030204" pitchFamily="34" charset="0"/>
                <a:cs typeface="Times New Roman" panose="02020603050405020304" pitchFamily="18" charset="0"/>
              </a:rPr>
              <a:t>swampy area</a:t>
            </a:r>
            <a:r>
              <a:rPr lang="en-US" sz="2400" dirty="0">
                <a:latin typeface="Lucida Sans" panose="020B0602030504020204" pitchFamily="34" charset="0"/>
                <a:ea typeface="Calibri" panose="020F0502020204030204" pitchFamily="34" charset="0"/>
                <a:cs typeface="Times New Roman" panose="02020603050405020304" pitchFamily="18" charset="0"/>
              </a:rPr>
              <a:t> around the </a:t>
            </a:r>
            <a:r>
              <a:rPr lang="en-US" sz="2400" b="1" dirty="0">
                <a:latin typeface="Lucida Sans" panose="020B0602030504020204" pitchFamily="34" charset="0"/>
                <a:ea typeface="Calibri" panose="020F0502020204030204" pitchFamily="34" charset="0"/>
                <a:cs typeface="Times New Roman" panose="02020603050405020304" pitchFamily="18" charset="0"/>
              </a:rPr>
              <a:t>riverbank</a:t>
            </a:r>
            <a:r>
              <a:rPr lang="en-US" sz="2400" dirty="0">
                <a:latin typeface="Lucida Sans" panose="020B0602030504020204" pitchFamily="34" charset="0"/>
                <a:ea typeface="Calibri" panose="020F0502020204030204" pitchFamily="34" charset="0"/>
                <a:cs typeface="Times New Roman" panose="02020603050405020304" pitchFamily="18" charset="0"/>
              </a:rPr>
              <a:t>. Eliza had a wonderful idea. She remembered the beautiful </a:t>
            </a:r>
            <a:r>
              <a:rPr lang="en-US" sz="2400" b="1" dirty="0">
                <a:latin typeface="Lucida Sans" panose="020B0602030504020204" pitchFamily="34" charset="0"/>
                <a:ea typeface="Calibri" panose="020F0502020204030204" pitchFamily="34" charset="0"/>
                <a:cs typeface="Times New Roman" panose="02020603050405020304" pitchFamily="18" charset="0"/>
              </a:rPr>
              <a:t>cherry trees</a:t>
            </a:r>
            <a:r>
              <a:rPr lang="en-US" sz="2400" dirty="0">
                <a:latin typeface="Lucida Sans" panose="020B0602030504020204" pitchFamily="34" charset="0"/>
                <a:ea typeface="Calibri" panose="020F0502020204030204" pitchFamily="34" charset="0"/>
                <a:cs typeface="Times New Roman" panose="02020603050405020304" pitchFamily="18" charset="0"/>
              </a:rPr>
              <a:t> in </a:t>
            </a:r>
            <a:r>
              <a:rPr lang="en-US" sz="2400" b="1" dirty="0">
                <a:latin typeface="Lucida Sans" panose="020B0602030504020204" pitchFamily="34" charset="0"/>
                <a:ea typeface="Calibri" panose="020F0502020204030204" pitchFamily="34" charset="0"/>
                <a:cs typeface="Times New Roman" panose="02020603050405020304" pitchFamily="18" charset="0"/>
              </a:rPr>
              <a:t>Japan</a:t>
            </a:r>
            <a:r>
              <a:rPr lang="en-US" sz="2400" dirty="0">
                <a:latin typeface="Lucida Sans" panose="020B0602030504020204" pitchFamily="34" charset="0"/>
                <a:ea typeface="Calibri" panose="020F0502020204030204" pitchFamily="34" charset="0"/>
                <a:cs typeface="Times New Roman" panose="02020603050405020304" pitchFamily="18" charset="0"/>
              </a:rPr>
              <a:t>. She thought, “That’s what </a:t>
            </a:r>
            <a:r>
              <a:rPr lang="en-US" sz="2400" b="1" dirty="0">
                <a:latin typeface="Lucida Sans" panose="020B0602030504020204" pitchFamily="34" charset="0"/>
                <a:ea typeface="Calibri" panose="020F0502020204030204" pitchFamily="34" charset="0"/>
                <a:cs typeface="Times New Roman" panose="02020603050405020304" pitchFamily="18" charset="0"/>
              </a:rPr>
              <a:t>Washington</a:t>
            </a:r>
            <a:r>
              <a:rPr lang="en-US" sz="2400" dirty="0">
                <a:latin typeface="Lucida Sans" panose="020B0602030504020204" pitchFamily="34" charset="0"/>
                <a:ea typeface="Calibri" panose="020F0502020204030204" pitchFamily="34" charset="0"/>
                <a:cs typeface="Times New Roman" panose="02020603050405020304" pitchFamily="18" charset="0"/>
              </a:rPr>
              <a:t> needs!”</a:t>
            </a:r>
          </a:p>
        </p:txBody>
      </p:sp>
    </p:spTree>
    <p:extLst>
      <p:ext uri="{BB962C8B-B14F-4D97-AF65-F5344CB8AC3E}">
        <p14:creationId xmlns:p14="http://schemas.microsoft.com/office/powerpoint/2010/main" val="2328975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33" y="820007"/>
            <a:ext cx="8311486" cy="4678204"/>
          </a:xfrm>
          <a:prstGeom prst="rect">
            <a:avLst/>
          </a:prstGeom>
        </p:spPr>
        <p:txBody>
          <a:bodyPr wrap="square">
            <a:spAutoFit/>
          </a:bodyPr>
          <a:lstStyle/>
          <a:p>
            <a:pPr marL="342900">
              <a:spcAft>
                <a:spcPts val="600"/>
              </a:spcAft>
            </a:pPr>
            <a:r>
              <a:rPr lang="en-US" sz="2400" dirty="0">
                <a:latin typeface="Lucida Sans" panose="020B0602030504020204" pitchFamily="34" charset="0"/>
                <a:ea typeface="Calibri" panose="020F0502020204030204" pitchFamily="34" charset="0"/>
                <a:cs typeface="Times New Roman" panose="02020603050405020304" pitchFamily="18" charset="0"/>
              </a:rPr>
              <a:t>Eliza told </a:t>
            </a:r>
            <a:r>
              <a:rPr lang="en-US" sz="2400" b="1" dirty="0">
                <a:latin typeface="Lucida Sans" panose="020B0602030504020204" pitchFamily="34" charset="0"/>
                <a:ea typeface="Calibri" panose="020F0502020204030204" pitchFamily="34" charset="0"/>
                <a:cs typeface="Times New Roman" panose="02020603050405020304" pitchFamily="18" charset="0"/>
              </a:rPr>
              <a:t>the man in charge of the Washington parks</a:t>
            </a:r>
            <a:r>
              <a:rPr lang="en-US" sz="2400" dirty="0">
                <a:latin typeface="Lucida Sans" panose="020B0602030504020204" pitchFamily="34" charset="0"/>
                <a:ea typeface="Calibri" panose="020F0502020204030204" pitchFamily="34" charset="0"/>
                <a:cs typeface="Times New Roman" panose="02020603050405020304" pitchFamily="18" charset="0"/>
              </a:rPr>
              <a:t> about the wonderful </a:t>
            </a:r>
            <a:r>
              <a:rPr lang="en-US" sz="2400" b="1" dirty="0">
                <a:latin typeface="Lucida Sans" panose="020B0602030504020204" pitchFamily="34" charset="0"/>
                <a:ea typeface="Calibri" panose="020F0502020204030204" pitchFamily="34" charset="0"/>
                <a:cs typeface="Times New Roman" panose="02020603050405020304" pitchFamily="18" charset="0"/>
              </a:rPr>
              <a:t>cherry trees</a:t>
            </a:r>
            <a:r>
              <a:rPr lang="en-US" sz="2400" dirty="0">
                <a:latin typeface="Lucida Sans" panose="020B0602030504020204" pitchFamily="34" charset="0"/>
                <a:ea typeface="Calibri" panose="020F0502020204030204" pitchFamily="34" charset="0"/>
                <a:cs typeface="Times New Roman" panose="02020603050405020304" pitchFamily="18" charset="0"/>
              </a:rPr>
              <a:t>. She showed him </a:t>
            </a:r>
            <a:r>
              <a:rPr lang="en-US" sz="2400" b="1" dirty="0">
                <a:latin typeface="Lucida Sans" panose="020B0602030504020204" pitchFamily="34" charset="0"/>
                <a:ea typeface="Calibri" panose="020F0502020204030204" pitchFamily="34" charset="0"/>
                <a:cs typeface="Times New Roman" panose="02020603050405020304" pitchFamily="18" charset="0"/>
              </a:rPr>
              <a:t>photographs</a:t>
            </a:r>
            <a:r>
              <a:rPr lang="en-US" sz="2400" dirty="0">
                <a:latin typeface="Lucida Sans" panose="020B0602030504020204" pitchFamily="34" charset="0"/>
                <a:ea typeface="Calibri" panose="020F0502020204030204" pitchFamily="34" charset="0"/>
                <a:cs typeface="Times New Roman" panose="02020603050405020304" pitchFamily="18" charset="0"/>
              </a:rPr>
              <a:t> that she had taken. She told him about </a:t>
            </a:r>
            <a:r>
              <a:rPr lang="en-US" sz="2400" b="1" dirty="0">
                <a:latin typeface="Lucida Sans" panose="020B0602030504020204" pitchFamily="34" charset="0"/>
                <a:ea typeface="Calibri" panose="020F0502020204030204" pitchFamily="34" charset="0"/>
                <a:cs typeface="Times New Roman" panose="02020603050405020304" pitchFamily="18" charset="0"/>
              </a:rPr>
              <a:t>her plan to plant hundreds</a:t>
            </a:r>
            <a:r>
              <a:rPr lang="en-US" sz="2400" dirty="0">
                <a:latin typeface="Lucida Sans" panose="020B0602030504020204" pitchFamily="34" charset="0"/>
                <a:ea typeface="Calibri" panose="020F0502020204030204" pitchFamily="34" charset="0"/>
                <a:cs typeface="Times New Roman" panose="02020603050405020304" pitchFamily="18" charset="0"/>
              </a:rPr>
              <a:t> of </a:t>
            </a:r>
            <a:r>
              <a:rPr lang="en-US" sz="2400" b="1" dirty="0">
                <a:latin typeface="Lucida Sans" panose="020B0602030504020204" pitchFamily="34" charset="0"/>
                <a:ea typeface="Calibri" panose="020F0502020204030204" pitchFamily="34" charset="0"/>
                <a:cs typeface="Times New Roman" panose="02020603050405020304" pitchFamily="18" charset="0"/>
              </a:rPr>
              <a:t>cherry trees down by the water</a:t>
            </a:r>
            <a:r>
              <a:rPr lang="en-US" sz="2400" dirty="0">
                <a:latin typeface="Lucida Sans" panose="020B0602030504020204" pitchFamily="34" charset="0"/>
                <a:ea typeface="Calibri" panose="020F0502020204030204" pitchFamily="34" charset="0"/>
                <a:cs typeface="Times New Roman" panose="02020603050405020304" pitchFamily="18" charset="0"/>
              </a:rPr>
              <a:t>. He said no. He believed they didn’t need </a:t>
            </a:r>
            <a:r>
              <a:rPr lang="en-US" sz="2400" b="1" dirty="0">
                <a:latin typeface="Lucida Sans" panose="020B0602030504020204" pitchFamily="34" charset="0"/>
                <a:ea typeface="Calibri" panose="020F0502020204030204" pitchFamily="34" charset="0"/>
                <a:cs typeface="Times New Roman" panose="02020603050405020304" pitchFamily="18" charset="0"/>
              </a:rPr>
              <a:t>any different kind of tree in Washington</a:t>
            </a:r>
            <a:r>
              <a:rPr lang="en-US" sz="2400" dirty="0">
                <a:latin typeface="Lucida Sans" panose="020B0602030504020204" pitchFamily="34" charset="0"/>
                <a:ea typeface="Calibri" panose="020F0502020204030204" pitchFamily="34" charset="0"/>
                <a:cs typeface="Times New Roman" panose="02020603050405020304" pitchFamily="18" charset="0"/>
              </a:rPr>
              <a:t>.</a:t>
            </a:r>
          </a:p>
          <a:p>
            <a:pPr marL="342900">
              <a:spcAft>
                <a:spcPts val="600"/>
              </a:spcAft>
            </a:pPr>
            <a:endParaRPr lang="en-US" sz="2400" dirty="0">
              <a:latin typeface="Lucida Sans" panose="020B0602030504020204" pitchFamily="34" charset="0"/>
              <a:ea typeface="Calibri" panose="020F0502020204030204" pitchFamily="34" charset="0"/>
              <a:cs typeface="Times New Roman" panose="02020603050405020304" pitchFamily="18" charset="0"/>
            </a:endParaRPr>
          </a:p>
          <a:p>
            <a:pPr marL="342900">
              <a:spcAft>
                <a:spcPts val="600"/>
              </a:spcAft>
            </a:pPr>
            <a:r>
              <a:rPr lang="en-US" sz="2400" dirty="0">
                <a:latin typeface="Lucida Sans" panose="020B0602030504020204" pitchFamily="34" charset="0"/>
                <a:cs typeface="Times New Roman" panose="02020603050405020304" pitchFamily="18" charset="0"/>
              </a:rPr>
              <a:t>But Eliza knew that sometimes when you have a good idea, you have to keep trying. So she waited. When a </a:t>
            </a:r>
            <a:r>
              <a:rPr lang="en-US" sz="2400" b="1" dirty="0">
                <a:latin typeface="Lucida Sans" panose="020B0602030504020204" pitchFamily="34" charset="0"/>
                <a:cs typeface="Times New Roman" panose="02020603050405020304" pitchFamily="18" charset="0"/>
              </a:rPr>
              <a:t>new parks man was hired</a:t>
            </a:r>
            <a:r>
              <a:rPr lang="en-US" sz="2400" dirty="0">
                <a:latin typeface="Lucida Sans" panose="020B0602030504020204" pitchFamily="34" charset="0"/>
                <a:cs typeface="Times New Roman" panose="02020603050405020304" pitchFamily="18" charset="0"/>
              </a:rPr>
              <a:t>, she told him about her good idea. He, too, said no.</a:t>
            </a:r>
            <a:endParaRPr lang="en-US" sz="2400" dirty="0">
              <a:latin typeface="Lucida Sans" panose="020B06020305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5046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433" y="719349"/>
            <a:ext cx="8338782" cy="5555367"/>
          </a:xfrm>
          <a:prstGeom prst="rect">
            <a:avLst/>
          </a:prstGeom>
        </p:spPr>
        <p:txBody>
          <a:bodyPr wrap="square" anchor="ctr">
            <a:spAutoFit/>
          </a:bodyPr>
          <a:lstStyle/>
          <a:p>
            <a:pPr marL="342900">
              <a:spcAft>
                <a:spcPts val="6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Eliza kept </a:t>
            </a:r>
            <a:r>
              <a:rPr lang="en-US" sz="2800" b="1" dirty="0">
                <a:latin typeface="Times New Roman" panose="02020603050405020304" pitchFamily="18" charset="0"/>
                <a:ea typeface="Calibri" panose="020F0502020204030204" pitchFamily="34" charset="0"/>
                <a:cs typeface="Times New Roman" panose="02020603050405020304" pitchFamily="18" charset="0"/>
              </a:rPr>
              <a:t>traveling</a:t>
            </a:r>
            <a:r>
              <a:rPr lang="en-US" sz="2800" dirty="0">
                <a:latin typeface="Times New Roman" panose="02020603050405020304" pitchFamily="18" charset="0"/>
                <a:ea typeface="Calibri" panose="020F0502020204030204" pitchFamily="34" charset="0"/>
                <a:cs typeface="Times New Roman" panose="02020603050405020304" pitchFamily="18" charset="0"/>
              </a:rPr>
              <a:t>. She also met with </a:t>
            </a:r>
            <a:r>
              <a:rPr lang="en-US" sz="2400" dirty="0">
                <a:latin typeface="Lucida Sans" panose="020B0602030504020204" pitchFamily="34" charset="0"/>
                <a:ea typeface="Calibri" panose="020F0502020204030204" pitchFamily="34" charset="0"/>
                <a:cs typeface="Times New Roman" panose="02020603050405020304" pitchFamily="18" charset="0"/>
              </a:rPr>
              <a:t>friends who loved </a:t>
            </a:r>
            <a:r>
              <a:rPr lang="en-US" sz="2400" b="1" dirty="0">
                <a:latin typeface="Lucida Sans" panose="020B0602030504020204" pitchFamily="34" charset="0"/>
                <a:ea typeface="Calibri" panose="020F0502020204030204" pitchFamily="34" charset="0"/>
                <a:cs typeface="Times New Roman" panose="02020603050405020304" pitchFamily="18" charset="0"/>
              </a:rPr>
              <a:t>to travel</a:t>
            </a:r>
            <a:r>
              <a:rPr lang="en-US" sz="2400" dirty="0">
                <a:latin typeface="Lucida Sans" panose="020B0602030504020204" pitchFamily="34" charset="0"/>
                <a:ea typeface="Calibri" panose="020F0502020204030204" pitchFamily="34" charset="0"/>
                <a:cs typeface="Times New Roman" panose="02020603050405020304" pitchFamily="18" charset="0"/>
              </a:rPr>
              <a:t>. Some of these friends had started the </a:t>
            </a:r>
            <a:r>
              <a:rPr lang="en-US" sz="2400" b="1" dirty="0">
                <a:latin typeface="Lucida Sans" panose="020B0602030504020204" pitchFamily="34" charset="0"/>
                <a:ea typeface="Calibri" panose="020F0502020204030204" pitchFamily="34" charset="0"/>
                <a:cs typeface="Times New Roman" panose="02020603050405020304" pitchFamily="18" charset="0"/>
              </a:rPr>
              <a:t>National Geographic Society</a:t>
            </a:r>
            <a:r>
              <a:rPr lang="en-US" sz="2400" dirty="0">
                <a:latin typeface="Lucida Sans" panose="020B0602030504020204" pitchFamily="34" charset="0"/>
                <a:ea typeface="Calibri" panose="020F0502020204030204" pitchFamily="34" charset="0"/>
                <a:cs typeface="Times New Roman" panose="02020603050405020304" pitchFamily="18" charset="0"/>
              </a:rPr>
              <a:t>. The </a:t>
            </a:r>
            <a:r>
              <a:rPr lang="en-US" sz="2400" b="1" dirty="0">
                <a:latin typeface="Lucida Sans" panose="020B0602030504020204" pitchFamily="34" charset="0"/>
                <a:ea typeface="Calibri" panose="020F0502020204030204" pitchFamily="34" charset="0"/>
                <a:cs typeface="Times New Roman" panose="02020603050405020304" pitchFamily="18" charset="0"/>
              </a:rPr>
              <a:t>society</a:t>
            </a:r>
            <a:r>
              <a:rPr lang="en-US" sz="2400" dirty="0">
                <a:latin typeface="Lucida Sans" panose="020B0602030504020204" pitchFamily="34" charset="0"/>
                <a:ea typeface="Calibri" panose="020F0502020204030204" pitchFamily="34" charset="0"/>
                <a:cs typeface="Times New Roman" panose="02020603050405020304" pitchFamily="18" charset="0"/>
              </a:rPr>
              <a:t> was for people who wanted to learn more about the world.</a:t>
            </a:r>
          </a:p>
          <a:p>
            <a:pPr marL="342900">
              <a:spcAft>
                <a:spcPts val="600"/>
              </a:spcAft>
            </a:pPr>
            <a:r>
              <a:rPr lang="en-US" sz="2400" dirty="0">
                <a:latin typeface="Lucida Sans" panose="020B0602030504020204" pitchFamily="34" charset="0"/>
                <a:ea typeface="Calibri" panose="020F0502020204030204" pitchFamily="34" charset="0"/>
                <a:cs typeface="Times New Roman" panose="02020603050405020304" pitchFamily="18" charset="0"/>
              </a:rPr>
              <a:t>Eliza was the first woman to have an important job there, and she helped </a:t>
            </a:r>
            <a:r>
              <a:rPr lang="en-US" sz="2400" b="1" dirty="0">
                <a:latin typeface="Lucida Sans" panose="020B0602030504020204" pitchFamily="34" charset="0"/>
                <a:ea typeface="Calibri" panose="020F0502020204030204" pitchFamily="34" charset="0"/>
                <a:cs typeface="Times New Roman" panose="02020603050405020304" pitchFamily="18" charset="0"/>
              </a:rPr>
              <a:t>the society</a:t>
            </a:r>
            <a:r>
              <a:rPr lang="en-US" sz="2400" dirty="0">
                <a:latin typeface="Lucida Sans" panose="020B0602030504020204" pitchFamily="34" charset="0"/>
                <a:ea typeface="Calibri" panose="020F0502020204030204" pitchFamily="34" charset="0"/>
                <a:cs typeface="Times New Roman" panose="02020603050405020304" pitchFamily="18" charset="0"/>
              </a:rPr>
              <a:t> grow. She wrote many </a:t>
            </a:r>
            <a:r>
              <a:rPr lang="en-US" sz="2400" b="1" dirty="0">
                <a:latin typeface="Lucida Sans" panose="020B0602030504020204" pitchFamily="34" charset="0"/>
                <a:ea typeface="Calibri" panose="020F0502020204030204" pitchFamily="34" charset="0"/>
                <a:cs typeface="Times New Roman" panose="02020603050405020304" pitchFamily="18" charset="0"/>
              </a:rPr>
              <a:t>articles</a:t>
            </a:r>
            <a:r>
              <a:rPr lang="en-US" sz="2400" dirty="0">
                <a:latin typeface="Lucida Sans" panose="020B0602030504020204" pitchFamily="34" charset="0"/>
                <a:ea typeface="Calibri" panose="020F0502020204030204" pitchFamily="34" charset="0"/>
                <a:cs typeface="Times New Roman" panose="02020603050405020304" pitchFamily="18" charset="0"/>
              </a:rPr>
              <a:t> and books. Eliza </a:t>
            </a:r>
            <a:r>
              <a:rPr lang="en-US" sz="2400" b="1" dirty="0">
                <a:latin typeface="Lucida Sans" panose="020B0602030504020204" pitchFamily="34" charset="0"/>
                <a:ea typeface="Calibri" panose="020F0502020204030204" pitchFamily="34" charset="0"/>
                <a:cs typeface="Times New Roman" panose="02020603050405020304" pitchFamily="18" charset="0"/>
              </a:rPr>
              <a:t>made more trips to Japan, Alaska, and Europe </a:t>
            </a:r>
            <a:r>
              <a:rPr lang="en-US" sz="2400" dirty="0">
                <a:latin typeface="Lucida Sans" panose="020B0602030504020204" pitchFamily="34" charset="0"/>
                <a:ea typeface="Calibri" panose="020F0502020204030204" pitchFamily="34" charset="0"/>
                <a:cs typeface="Times New Roman" panose="02020603050405020304" pitchFamily="18" charset="0"/>
              </a:rPr>
              <a:t>and she explored </a:t>
            </a:r>
            <a:r>
              <a:rPr lang="en-US" sz="2400" b="1" dirty="0">
                <a:latin typeface="Lucida Sans" panose="020B0602030504020204" pitchFamily="34" charset="0"/>
                <a:ea typeface="Calibri" panose="020F0502020204030204" pitchFamily="34" charset="0"/>
                <a:cs typeface="Times New Roman" panose="02020603050405020304" pitchFamily="18" charset="0"/>
              </a:rPr>
              <a:t>India, China, Russia, </a:t>
            </a:r>
            <a:r>
              <a:rPr lang="en-US" sz="2400" dirty="0">
                <a:latin typeface="Lucida Sans" panose="020B0602030504020204" pitchFamily="34" charset="0"/>
                <a:ea typeface="Calibri" panose="020F0502020204030204" pitchFamily="34" charset="0"/>
                <a:cs typeface="Times New Roman" panose="02020603050405020304" pitchFamily="18" charset="0"/>
              </a:rPr>
              <a:t>and</a:t>
            </a:r>
            <a:r>
              <a:rPr lang="en-US" sz="2400" b="1" dirty="0">
                <a:latin typeface="Lucida Sans" panose="020B0602030504020204" pitchFamily="34" charset="0"/>
                <a:ea typeface="Calibri" panose="020F0502020204030204" pitchFamily="34" charset="0"/>
                <a:cs typeface="Times New Roman" panose="02020603050405020304" pitchFamily="18" charset="0"/>
              </a:rPr>
              <a:t> Java</a:t>
            </a:r>
            <a:r>
              <a:rPr lang="en-US" sz="2400" dirty="0">
                <a:latin typeface="Lucida Sans" panose="020B0602030504020204" pitchFamily="34" charset="0"/>
                <a:ea typeface="Calibri" panose="020F0502020204030204" pitchFamily="34" charset="0"/>
                <a:cs typeface="Times New Roman" panose="02020603050405020304" pitchFamily="18" charset="0"/>
              </a:rPr>
              <a:t>, an </a:t>
            </a:r>
            <a:r>
              <a:rPr lang="en-US" sz="2400" b="1" dirty="0">
                <a:latin typeface="Lucida Sans" panose="020B0602030504020204" pitchFamily="34" charset="0"/>
                <a:ea typeface="Calibri" panose="020F0502020204030204" pitchFamily="34" charset="0"/>
                <a:cs typeface="Times New Roman" panose="02020603050405020304" pitchFamily="18" charset="0"/>
              </a:rPr>
              <a:t>island of Indonesia</a:t>
            </a:r>
            <a:r>
              <a:rPr lang="en-US" sz="2400" dirty="0">
                <a:latin typeface="Lucida Sans" panose="020B0602030504020204" pitchFamily="34" charset="0"/>
                <a:ea typeface="Calibri" panose="020F0502020204030204" pitchFamily="34" charset="0"/>
                <a:cs typeface="Times New Roman" panose="02020603050405020304" pitchFamily="18" charset="0"/>
              </a:rPr>
              <a:t>. </a:t>
            </a:r>
          </a:p>
          <a:p>
            <a:pPr marL="342900">
              <a:spcAft>
                <a:spcPts val="600"/>
              </a:spcAft>
            </a:pPr>
            <a:r>
              <a:rPr lang="en-US" sz="2400" dirty="0">
                <a:latin typeface="Lucida Sans" panose="020B0602030504020204" pitchFamily="34" charset="0"/>
                <a:ea typeface="Calibri" panose="020F0502020204030204" pitchFamily="34" charset="0"/>
              </a:rPr>
              <a:t>Eliza also </a:t>
            </a:r>
            <a:r>
              <a:rPr lang="en-US" sz="2400" b="1" dirty="0">
                <a:latin typeface="Lucida Sans" panose="020B0602030504020204" pitchFamily="34" charset="0"/>
                <a:ea typeface="Calibri" panose="020F0502020204030204" pitchFamily="34" charset="0"/>
              </a:rPr>
              <a:t>became a photographer</a:t>
            </a:r>
            <a:r>
              <a:rPr lang="en-US" sz="2400" dirty="0">
                <a:latin typeface="Lucida Sans" panose="020B0602030504020204" pitchFamily="34" charset="0"/>
                <a:ea typeface="Calibri" panose="020F0502020204030204" pitchFamily="34" charset="0"/>
              </a:rPr>
              <a:t>. Not many women did that, either. She took pictures for the </a:t>
            </a:r>
            <a:r>
              <a:rPr lang="en-US" sz="2400" b="1" dirty="0">
                <a:latin typeface="Lucida Sans" panose="020B0602030504020204" pitchFamily="34" charset="0"/>
                <a:ea typeface="Calibri" panose="020F0502020204030204" pitchFamily="34" charset="0"/>
              </a:rPr>
              <a:t>Smithsonian Institution</a:t>
            </a:r>
            <a:r>
              <a:rPr lang="en-US" sz="2400" dirty="0">
                <a:latin typeface="Lucida Sans" panose="020B0602030504020204" pitchFamily="34" charset="0"/>
                <a:ea typeface="Calibri" panose="020F0502020204030204" pitchFamily="34" charset="0"/>
              </a:rPr>
              <a:t> and </a:t>
            </a:r>
            <a:r>
              <a:rPr lang="en-US" sz="2400" b="1" dirty="0">
                <a:latin typeface="Lucida Sans" panose="020B0602030504020204" pitchFamily="34" charset="0"/>
                <a:ea typeface="Calibri" panose="020F0502020204030204" pitchFamily="34" charset="0"/>
              </a:rPr>
              <a:t>recorded</a:t>
            </a:r>
            <a:r>
              <a:rPr lang="en-US" sz="2400" dirty="0">
                <a:latin typeface="Lucida Sans" panose="020B0602030504020204" pitchFamily="34" charset="0"/>
                <a:ea typeface="Calibri" panose="020F0502020204030204" pitchFamily="34" charset="0"/>
              </a:rPr>
              <a:t> people and places that Americans had never seen.</a:t>
            </a:r>
          </a:p>
          <a:p>
            <a:pPr marL="342900">
              <a:spcAft>
                <a:spcPts val="600"/>
              </a:spcAft>
            </a:pPr>
            <a:endParaRPr lang="en-US" sz="2400" dirty="0">
              <a:latin typeface="Lucida Sans" panose="020B0602030504020204" pitchFamily="34" charset="0"/>
              <a:ea typeface="Calibri" panose="020F0502020204030204" pitchFamily="34" charset="0"/>
            </a:endParaRPr>
          </a:p>
        </p:txBody>
      </p:sp>
    </p:spTree>
    <p:extLst>
      <p:ext uri="{BB962C8B-B14F-4D97-AF65-F5344CB8AC3E}">
        <p14:creationId xmlns:p14="http://schemas.microsoft.com/office/powerpoint/2010/main" val="3361232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5" y="1447800"/>
            <a:ext cx="6139729" cy="3505200"/>
          </a:xfrm>
        </p:spPr>
        <p:txBody>
          <a:bodyPr>
            <a:noAutofit/>
          </a:bodyPr>
          <a:lstStyle/>
          <a:p>
            <a:r>
              <a:rPr lang="en-US" sz="3600" dirty="0"/>
              <a:t>We </a:t>
            </a:r>
            <a:r>
              <a:rPr lang="en-US" sz="3600" i="1" dirty="0"/>
              <a:t>owe </a:t>
            </a:r>
            <a:r>
              <a:rPr lang="en-US" sz="3600" dirty="0"/>
              <a:t>our students a better experience reading than this.</a:t>
            </a:r>
            <a:br>
              <a:rPr lang="en-US" sz="3600" dirty="0"/>
            </a:br>
            <a:br>
              <a:rPr lang="en-US" sz="3600" dirty="0"/>
            </a:br>
            <a:r>
              <a:rPr lang="en-US" sz="3600" dirty="0"/>
              <a:t>We have to help them get the vocabulary and knowledge of the world they </a:t>
            </a:r>
            <a:r>
              <a:rPr lang="en-US" sz="3600" i="1" dirty="0"/>
              <a:t>need</a:t>
            </a:r>
            <a:r>
              <a:rPr lang="en-US" sz="3600" dirty="0"/>
              <a:t> to be able to read complex text.</a:t>
            </a:r>
          </a:p>
        </p:txBody>
      </p:sp>
    </p:spTree>
    <p:extLst>
      <p:ext uri="{BB962C8B-B14F-4D97-AF65-F5344CB8AC3E}">
        <p14:creationId xmlns:p14="http://schemas.microsoft.com/office/powerpoint/2010/main" val="3276491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What To Do About Vocabulary and Knowledge</a:t>
            </a:r>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endParaRPr lang="en-US" sz="3000" dirty="0"/>
          </a:p>
          <a:p>
            <a:pPr marL="0" indent="0">
              <a:buNone/>
            </a:pPr>
            <a:r>
              <a:rPr lang="en-US" dirty="0"/>
              <a:t>“Building knowledge systematically in English language arts is like giving children various pieces of a puzzle in each grade that, over time, will form one big picture…”</a:t>
            </a:r>
          </a:p>
        </p:txBody>
      </p:sp>
    </p:spTree>
    <p:extLst>
      <p:ext uri="{BB962C8B-B14F-4D97-AF65-F5344CB8AC3E}">
        <p14:creationId xmlns:p14="http://schemas.microsoft.com/office/powerpoint/2010/main" val="1419632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Letter from a Principal</a:t>
            </a:r>
          </a:p>
        </p:txBody>
      </p:sp>
      <p:sp>
        <p:nvSpPr>
          <p:cNvPr id="3" name="Content Placeholder 2"/>
          <p:cNvSpPr>
            <a:spLocks noGrp="1"/>
          </p:cNvSpPr>
          <p:nvPr>
            <p:ph idx="1"/>
          </p:nvPr>
        </p:nvSpPr>
        <p:spPr>
          <a:xfrm>
            <a:off x="600501" y="1417645"/>
            <a:ext cx="8134066" cy="4525963"/>
          </a:xfrm>
        </p:spPr>
        <p:txBody>
          <a:bodyPr>
            <a:normAutofit/>
          </a:bodyPr>
          <a:lstStyle/>
          <a:p>
            <a:pPr marL="0" indent="0">
              <a:buNone/>
            </a:pPr>
            <a:r>
              <a:rPr lang="en-US" i="1" dirty="0">
                <a:solidFill>
                  <a:schemeClr val="tx1">
                    <a:lumMod val="75000"/>
                    <a:lumOff val="25000"/>
                  </a:schemeClr>
                </a:solidFill>
              </a:rPr>
              <a:t>“ </a:t>
            </a:r>
            <a:r>
              <a:rPr lang="en-US" dirty="0">
                <a:solidFill>
                  <a:schemeClr val="tx1">
                    <a:lumMod val="75000"/>
                    <a:lumOff val="25000"/>
                  </a:schemeClr>
                </a:solidFill>
              </a:rPr>
              <a:t>We continue to struggle with the gaps in vocabulary development and background knowledge when students engage in close reading of a complex passage.  We continue to model and assist students navigating through complex informational and fictional  text, and hope that the efforts will help them carry skills to the next piece of text they encounter.”  </a:t>
            </a:r>
          </a:p>
          <a:p>
            <a:endParaRPr lang="en-US" dirty="0"/>
          </a:p>
        </p:txBody>
      </p:sp>
    </p:spTree>
    <p:extLst>
      <p:ext uri="{BB962C8B-B14F-4D97-AF65-F5344CB8AC3E}">
        <p14:creationId xmlns:p14="http://schemas.microsoft.com/office/powerpoint/2010/main" val="30790452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133600"/>
            <a:ext cx="6286500" cy="1524000"/>
          </a:xfrm>
        </p:spPr>
        <p:txBody>
          <a:bodyPr>
            <a:normAutofit fontScale="90000"/>
          </a:bodyPr>
          <a:lstStyle/>
          <a:p>
            <a:r>
              <a:rPr lang="en-US" sz="4000" dirty="0"/>
              <a:t>Close reading alone</a:t>
            </a:r>
            <a:br>
              <a:rPr lang="en-US" sz="4000" dirty="0"/>
            </a:br>
            <a:r>
              <a:rPr lang="en-US" sz="4000" dirty="0"/>
              <a:t>is </a:t>
            </a:r>
            <a:r>
              <a:rPr lang="en-US" sz="4000" b="1" u="sng" dirty="0"/>
              <a:t>NOT</a:t>
            </a:r>
            <a:r>
              <a:rPr lang="en-US" sz="4000" dirty="0"/>
              <a:t> enough! </a:t>
            </a:r>
            <a:br>
              <a:rPr lang="en-US" sz="4000" dirty="0"/>
            </a:br>
            <a:br>
              <a:rPr lang="en-US" sz="4000" dirty="0"/>
            </a:br>
            <a:r>
              <a:rPr lang="en-US" sz="4000" dirty="0"/>
              <a:t>In fact, done alone, it can INCREASE the GAP.</a:t>
            </a:r>
            <a:br>
              <a:rPr lang="en-US" dirty="0"/>
            </a:br>
            <a:endParaRPr lang="en-US" dirty="0"/>
          </a:p>
        </p:txBody>
      </p:sp>
    </p:spTree>
    <p:extLst>
      <p:ext uri="{BB962C8B-B14F-4D97-AF65-F5344CB8AC3E}">
        <p14:creationId xmlns:p14="http://schemas.microsoft.com/office/powerpoint/2010/main" val="372184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133600"/>
            <a:ext cx="6286500" cy="1524000"/>
          </a:xfrm>
        </p:spPr>
        <p:txBody>
          <a:bodyPr>
            <a:normAutofit fontScale="90000"/>
          </a:bodyPr>
          <a:lstStyle/>
          <a:p>
            <a:pPr algn="ctr"/>
            <a:r>
              <a:rPr lang="en-US" dirty="0"/>
              <a:t>Let’s compare and contrast these two </a:t>
            </a:r>
            <a:r>
              <a:rPr lang="en-US" b="1" dirty="0"/>
              <a:t>equally crucial components </a:t>
            </a:r>
            <a:r>
              <a:rPr lang="en-US" dirty="0"/>
              <a:t>in an effective reading program, to see how they differ and each perform a uniquely valuable role.</a:t>
            </a:r>
          </a:p>
        </p:txBody>
      </p:sp>
    </p:spTree>
    <p:extLst>
      <p:ext uri="{BB962C8B-B14F-4D97-AF65-F5344CB8AC3E}">
        <p14:creationId xmlns:p14="http://schemas.microsoft.com/office/powerpoint/2010/main" val="2588530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82165787"/>
              </p:ext>
            </p:extLst>
          </p:nvPr>
        </p:nvGraphicFramePr>
        <p:xfrm>
          <a:off x="628650" y="304800"/>
          <a:ext cx="7843838" cy="5638800"/>
        </p:xfrm>
        <a:graphic>
          <a:graphicData uri="http://schemas.openxmlformats.org/drawingml/2006/table">
            <a:tbl>
              <a:tblPr firstRow="1" bandRow="1">
                <a:tableStyleId>{5C22544A-7EE6-4342-B048-85BDC9FD1C3A}</a:tableStyleId>
              </a:tblPr>
              <a:tblGrid>
                <a:gridCol w="3921919">
                  <a:extLst>
                    <a:ext uri="{9D8B030D-6E8A-4147-A177-3AD203B41FA5}">
                      <a16:colId xmlns:a16="http://schemas.microsoft.com/office/drawing/2014/main" val="20000"/>
                    </a:ext>
                  </a:extLst>
                </a:gridCol>
                <a:gridCol w="3921919">
                  <a:extLst>
                    <a:ext uri="{9D8B030D-6E8A-4147-A177-3AD203B41FA5}">
                      <a16:colId xmlns:a16="http://schemas.microsoft.com/office/drawing/2014/main" val="20001"/>
                    </a:ext>
                  </a:extLst>
                </a:gridCol>
              </a:tblGrid>
              <a:tr h="702548">
                <a:tc>
                  <a:txBody>
                    <a:bodyPr/>
                    <a:lstStyle/>
                    <a:p>
                      <a:r>
                        <a:rPr lang="en-US" sz="2400" dirty="0">
                          <a:latin typeface="Lucida Sans" panose="020B0602030504020204" pitchFamily="34" charset="0"/>
                        </a:rPr>
                        <a:t>Close Reading</a:t>
                      </a:r>
                    </a:p>
                  </a:txBody>
                  <a:tcPr marL="68580" marR="68580"/>
                </a:tc>
                <a:tc>
                  <a:txBody>
                    <a:bodyPr/>
                    <a:lstStyle/>
                    <a:p>
                      <a:r>
                        <a:rPr lang="en-US" sz="2400" dirty="0">
                          <a:latin typeface="Lucida Sans" panose="020B0602030504020204" pitchFamily="34" charset="0"/>
                        </a:rPr>
                        <a:t>Volume of Reading</a:t>
                      </a:r>
                    </a:p>
                  </a:txBody>
                  <a:tcPr marL="68580" marR="68580"/>
                </a:tc>
                <a:extLst>
                  <a:ext uri="{0D108BD9-81ED-4DB2-BD59-A6C34878D82A}">
                    <a16:rowId xmlns:a16="http://schemas.microsoft.com/office/drawing/2014/main" val="10000"/>
                  </a:ext>
                </a:extLst>
              </a:tr>
              <a:tr h="702548">
                <a:tc>
                  <a:txBody>
                    <a:bodyPr/>
                    <a:lstStyle/>
                    <a:p>
                      <a:r>
                        <a:rPr lang="en-US" sz="2400" baseline="0" dirty="0">
                          <a:latin typeface="Lucida Sans" panose="020B0602030504020204" pitchFamily="34" charset="0"/>
                        </a:rPr>
                        <a:t>Fewer pages</a:t>
                      </a:r>
                      <a:endParaRPr lang="en-US" sz="2400" dirty="0">
                        <a:latin typeface="Lucida Sans" panose="020B0602030504020204" pitchFamily="34" charset="0"/>
                      </a:endParaRPr>
                    </a:p>
                  </a:txBody>
                  <a:tcPr marL="68580" marR="68580"/>
                </a:tc>
                <a:tc>
                  <a:txBody>
                    <a:bodyPr/>
                    <a:lstStyle/>
                    <a:p>
                      <a:r>
                        <a:rPr lang="en-US" sz="2400" dirty="0">
                          <a:latin typeface="Lucida Sans" panose="020B0602030504020204" pitchFamily="34" charset="0"/>
                        </a:rPr>
                        <a:t>More pages</a:t>
                      </a:r>
                    </a:p>
                  </a:txBody>
                  <a:tcPr marL="68580" marR="68580"/>
                </a:tc>
                <a:extLst>
                  <a:ext uri="{0D108BD9-81ED-4DB2-BD59-A6C34878D82A}">
                    <a16:rowId xmlns:a16="http://schemas.microsoft.com/office/drawing/2014/main" val="10001"/>
                  </a:ext>
                </a:extLst>
              </a:tr>
              <a:tr h="1304731">
                <a:tc>
                  <a:txBody>
                    <a:bodyPr/>
                    <a:lstStyle/>
                    <a:p>
                      <a:r>
                        <a:rPr lang="en-US" sz="2400" dirty="0">
                          <a:latin typeface="Lucida Sans" panose="020B0602030504020204" pitchFamily="34" charset="0"/>
                        </a:rPr>
                        <a:t>Grade-level</a:t>
                      </a:r>
                      <a:r>
                        <a:rPr lang="en-US" sz="2400" baseline="0" dirty="0">
                          <a:latin typeface="Lucida Sans" panose="020B0602030504020204" pitchFamily="34" charset="0"/>
                        </a:rPr>
                        <a:t> </a:t>
                      </a:r>
                    </a:p>
                    <a:p>
                      <a:r>
                        <a:rPr lang="en-US" sz="2400" baseline="0" dirty="0">
                          <a:latin typeface="Lucida Sans" panose="020B0602030504020204" pitchFamily="34" charset="0"/>
                        </a:rPr>
                        <a:t>complex text</a:t>
                      </a:r>
                      <a:endParaRPr lang="en-US" sz="2400" dirty="0">
                        <a:latin typeface="Lucida Sans" panose="020B0602030504020204" pitchFamily="34" charset="0"/>
                      </a:endParaRPr>
                    </a:p>
                  </a:txBody>
                  <a:tcPr marL="68580" marR="68580"/>
                </a:tc>
                <a:tc>
                  <a:txBody>
                    <a:bodyPr/>
                    <a:lstStyle/>
                    <a:p>
                      <a:r>
                        <a:rPr lang="en-US" sz="2400" dirty="0">
                          <a:latin typeface="Lucida Sans" panose="020B0602030504020204" pitchFamily="34" charset="0"/>
                        </a:rPr>
                        <a:t>Text at different</a:t>
                      </a:r>
                      <a:r>
                        <a:rPr lang="en-US" sz="2400" baseline="0" dirty="0">
                          <a:latin typeface="Lucida Sans" panose="020B0602030504020204" pitchFamily="34" charset="0"/>
                        </a:rPr>
                        <a:t> </a:t>
                      </a:r>
                      <a:r>
                        <a:rPr lang="en-US" sz="2400" dirty="0">
                          <a:latin typeface="Lucida Sans" panose="020B0602030504020204" pitchFamily="34" charset="0"/>
                        </a:rPr>
                        <a:t>levels of complexity</a:t>
                      </a:r>
                    </a:p>
                  </a:txBody>
                  <a:tcPr marL="68580" marR="68580"/>
                </a:tc>
                <a:extLst>
                  <a:ext uri="{0D108BD9-81ED-4DB2-BD59-A6C34878D82A}">
                    <a16:rowId xmlns:a16="http://schemas.microsoft.com/office/drawing/2014/main" val="10002"/>
                  </a:ext>
                </a:extLst>
              </a:tr>
              <a:tr h="1304731">
                <a:tc>
                  <a:txBody>
                    <a:bodyPr/>
                    <a:lstStyle/>
                    <a:p>
                      <a:r>
                        <a:rPr lang="en-US" sz="2400" dirty="0">
                          <a:latin typeface="Lucida Sans" panose="020B0602030504020204" pitchFamily="34" charset="0"/>
                        </a:rPr>
                        <a:t>All</a:t>
                      </a:r>
                      <a:r>
                        <a:rPr lang="en-US" sz="2400" baseline="0" dirty="0">
                          <a:latin typeface="Lucida Sans" panose="020B0602030504020204" pitchFamily="34" charset="0"/>
                        </a:rPr>
                        <a:t> students </a:t>
                      </a:r>
                    </a:p>
                    <a:p>
                      <a:r>
                        <a:rPr lang="en-US" sz="2400" baseline="0" dirty="0">
                          <a:latin typeface="Lucida Sans" panose="020B0602030504020204" pitchFamily="34" charset="0"/>
                        </a:rPr>
                        <a:t>same text</a:t>
                      </a:r>
                      <a:endParaRPr lang="en-US" sz="2400" dirty="0">
                        <a:latin typeface="Lucida Sans" panose="020B0602030504020204" pitchFamily="34" charset="0"/>
                      </a:endParaRPr>
                    </a:p>
                  </a:txBody>
                  <a:tcPr marL="68580" marR="68580"/>
                </a:tc>
                <a:tc>
                  <a:txBody>
                    <a:bodyPr/>
                    <a:lstStyle/>
                    <a:p>
                      <a:r>
                        <a:rPr lang="en-US" sz="2400" dirty="0">
                          <a:latin typeface="Lucida Sans" panose="020B0602030504020204" pitchFamily="34" charset="0"/>
                        </a:rPr>
                        <a:t>Student</a:t>
                      </a:r>
                      <a:r>
                        <a:rPr lang="en-US" sz="2400" baseline="0" dirty="0">
                          <a:latin typeface="Lucida Sans" panose="020B0602030504020204" pitchFamily="34" charset="0"/>
                        </a:rPr>
                        <a:t> or teacher choice of text</a:t>
                      </a:r>
                    </a:p>
                  </a:txBody>
                  <a:tcPr marL="68580" marR="68580"/>
                </a:tc>
                <a:extLst>
                  <a:ext uri="{0D108BD9-81ED-4DB2-BD59-A6C34878D82A}">
                    <a16:rowId xmlns:a16="http://schemas.microsoft.com/office/drawing/2014/main" val="10003"/>
                  </a:ext>
                </a:extLst>
              </a:tr>
              <a:tr h="1624242">
                <a:tc>
                  <a:txBody>
                    <a:bodyPr/>
                    <a:lstStyle/>
                    <a:p>
                      <a:r>
                        <a:rPr lang="en-US" sz="2400" dirty="0">
                          <a:latin typeface="Lucida Sans" panose="020B0602030504020204" pitchFamily="34" charset="0"/>
                        </a:rPr>
                        <a:t>Teaches students to attend to text and</a:t>
                      </a:r>
                      <a:r>
                        <a:rPr lang="en-US" sz="2400" baseline="0" dirty="0">
                          <a:latin typeface="Lucida Sans" panose="020B0602030504020204" pitchFamily="34" charset="0"/>
                        </a:rPr>
                        <a:t> to words</a:t>
                      </a:r>
                      <a:endParaRPr lang="en-US" sz="2400" dirty="0">
                        <a:latin typeface="Lucida Sans" panose="020B0602030504020204" pitchFamily="34" charset="0"/>
                      </a:endParaRPr>
                    </a:p>
                  </a:txBody>
                  <a:tcPr marL="68580" marR="68580"/>
                </a:tc>
                <a:tc>
                  <a:txBody>
                    <a:bodyPr/>
                    <a:lstStyle/>
                    <a:p>
                      <a:r>
                        <a:rPr lang="en-US" sz="2400" b="0" dirty="0">
                          <a:latin typeface="Lucida Sans" panose="020B0602030504020204" pitchFamily="34" charset="0"/>
                        </a:rPr>
                        <a:t>Rapidly</a:t>
                      </a:r>
                      <a:r>
                        <a:rPr lang="en-US" sz="2400" b="0" baseline="0" dirty="0">
                          <a:latin typeface="Lucida Sans" panose="020B0602030504020204" pitchFamily="34" charset="0"/>
                        </a:rPr>
                        <a:t> builds </a:t>
                      </a:r>
                      <a:r>
                        <a:rPr lang="en-US" sz="2400" b="0" dirty="0">
                          <a:latin typeface="Lucida Sans" panose="020B0602030504020204" pitchFamily="34" charset="0"/>
                        </a:rPr>
                        <a:t>knowledge</a:t>
                      </a:r>
                      <a:r>
                        <a:rPr lang="en-US" sz="2400" b="0" baseline="0" dirty="0">
                          <a:latin typeface="Lucida Sans" panose="020B0602030504020204" pitchFamily="34" charset="0"/>
                        </a:rPr>
                        <a:t> &amp; vocab</a:t>
                      </a:r>
                      <a:endParaRPr lang="en-US" sz="2400" b="0" dirty="0">
                        <a:latin typeface="Lucida Sans" panose="020B0602030504020204" pitchFamily="34" charset="0"/>
                      </a:endParaRPr>
                    </a:p>
                  </a:txBody>
                  <a:tcPr marL="68580" marR="6858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24008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3877135"/>
              </p:ext>
            </p:extLst>
          </p:nvPr>
        </p:nvGraphicFramePr>
        <p:xfrm>
          <a:off x="771525" y="457201"/>
          <a:ext cx="7729537" cy="5562598"/>
        </p:xfrm>
        <a:graphic>
          <a:graphicData uri="http://schemas.openxmlformats.org/drawingml/2006/table">
            <a:tbl>
              <a:tblPr firstRow="1" bandRow="1">
                <a:tableStyleId>{5C22544A-7EE6-4342-B048-85BDC9FD1C3A}</a:tableStyleId>
              </a:tblPr>
              <a:tblGrid>
                <a:gridCol w="3666575">
                  <a:extLst>
                    <a:ext uri="{9D8B030D-6E8A-4147-A177-3AD203B41FA5}">
                      <a16:colId xmlns:a16="http://schemas.microsoft.com/office/drawing/2014/main" val="20000"/>
                    </a:ext>
                  </a:extLst>
                </a:gridCol>
                <a:gridCol w="4062962">
                  <a:extLst>
                    <a:ext uri="{9D8B030D-6E8A-4147-A177-3AD203B41FA5}">
                      <a16:colId xmlns:a16="http://schemas.microsoft.com/office/drawing/2014/main" val="20001"/>
                    </a:ext>
                  </a:extLst>
                </a:gridCol>
              </a:tblGrid>
              <a:tr h="832779">
                <a:tc>
                  <a:txBody>
                    <a:bodyPr/>
                    <a:lstStyle/>
                    <a:p>
                      <a:r>
                        <a:rPr lang="en-US" sz="2400" dirty="0">
                          <a:latin typeface="Lucida Sans" panose="020B0602030504020204" pitchFamily="34" charset="0"/>
                        </a:rPr>
                        <a:t>Close Reading</a:t>
                      </a:r>
                    </a:p>
                  </a:txBody>
                  <a:tcPr marL="68580" marR="68580"/>
                </a:tc>
                <a:tc>
                  <a:txBody>
                    <a:bodyPr/>
                    <a:lstStyle/>
                    <a:p>
                      <a:r>
                        <a:rPr lang="en-US" sz="2400" dirty="0">
                          <a:latin typeface="Lucida Sans" panose="020B0602030504020204" pitchFamily="34" charset="0"/>
                        </a:rPr>
                        <a:t>Volume of Reading</a:t>
                      </a:r>
                    </a:p>
                  </a:txBody>
                  <a:tcPr marL="68580" marR="68580"/>
                </a:tc>
                <a:extLst>
                  <a:ext uri="{0D108BD9-81ED-4DB2-BD59-A6C34878D82A}">
                    <a16:rowId xmlns:a16="http://schemas.microsoft.com/office/drawing/2014/main" val="10000"/>
                  </a:ext>
                </a:extLst>
              </a:tr>
              <a:tr h="832779">
                <a:tc>
                  <a:txBody>
                    <a:bodyPr/>
                    <a:lstStyle/>
                    <a:p>
                      <a:r>
                        <a:rPr lang="en-US" sz="2400" dirty="0">
                          <a:latin typeface="Lucida Sans" panose="020B0602030504020204" pitchFamily="34" charset="0"/>
                        </a:rPr>
                        <a:t>Heavy</a:t>
                      </a:r>
                      <a:r>
                        <a:rPr lang="en-US" sz="2400" baseline="0" dirty="0">
                          <a:latin typeface="Lucida Sans" panose="020B0602030504020204" pitchFamily="34" charset="0"/>
                        </a:rPr>
                        <a:t> support</a:t>
                      </a:r>
                      <a:endParaRPr lang="en-US" sz="2400" dirty="0">
                        <a:latin typeface="Lucida Sans" panose="020B0602030504020204" pitchFamily="34" charset="0"/>
                      </a:endParaRPr>
                    </a:p>
                  </a:txBody>
                  <a:tcPr marL="68580" marR="68580"/>
                </a:tc>
                <a:tc>
                  <a:txBody>
                    <a:bodyPr/>
                    <a:lstStyle/>
                    <a:p>
                      <a:r>
                        <a:rPr lang="en-US" sz="2400" dirty="0">
                          <a:latin typeface="Lucida Sans" panose="020B0602030504020204" pitchFamily="34" charset="0"/>
                        </a:rPr>
                        <a:t>Light </a:t>
                      </a:r>
                      <a:r>
                        <a:rPr lang="en-US" sz="2400" baseline="0" dirty="0">
                          <a:latin typeface="Lucida Sans" panose="020B0602030504020204" pitchFamily="34" charset="0"/>
                        </a:rPr>
                        <a:t>support</a:t>
                      </a:r>
                      <a:endParaRPr lang="en-US" sz="2400" dirty="0">
                        <a:latin typeface="Lucida Sans" panose="020B0602030504020204" pitchFamily="34" charset="0"/>
                      </a:endParaRPr>
                    </a:p>
                  </a:txBody>
                  <a:tcPr marL="68580" marR="68580"/>
                </a:tc>
                <a:extLst>
                  <a:ext uri="{0D108BD9-81ED-4DB2-BD59-A6C34878D82A}">
                    <a16:rowId xmlns:a16="http://schemas.microsoft.com/office/drawing/2014/main" val="10001"/>
                  </a:ext>
                </a:extLst>
              </a:tr>
              <a:tr h="1158822">
                <a:tc>
                  <a:txBody>
                    <a:bodyPr/>
                    <a:lstStyle/>
                    <a:p>
                      <a:r>
                        <a:rPr lang="en-US" sz="2400" dirty="0">
                          <a:latin typeface="Lucida Sans" panose="020B0602030504020204" pitchFamily="34" charset="0"/>
                        </a:rPr>
                        <a:t>Solely instructional</a:t>
                      </a:r>
                    </a:p>
                  </a:txBody>
                  <a:tcPr marL="68580" marR="68580"/>
                </a:tc>
                <a:tc>
                  <a:txBody>
                    <a:bodyPr/>
                    <a:lstStyle/>
                    <a:p>
                      <a:r>
                        <a:rPr lang="en-US" sz="2400" dirty="0">
                          <a:latin typeface="Lucida Sans" panose="020B0602030504020204" pitchFamily="34" charset="0"/>
                        </a:rPr>
                        <a:t>Guided or Independent</a:t>
                      </a:r>
                    </a:p>
                  </a:txBody>
                  <a:tcPr marL="68580" marR="68580"/>
                </a:tc>
                <a:extLst>
                  <a:ext uri="{0D108BD9-81ED-4DB2-BD59-A6C34878D82A}">
                    <a16:rowId xmlns:a16="http://schemas.microsoft.com/office/drawing/2014/main" val="10002"/>
                  </a:ext>
                </a:extLst>
              </a:tr>
              <a:tr h="1211459">
                <a:tc>
                  <a:txBody>
                    <a:bodyPr/>
                    <a:lstStyle/>
                    <a:p>
                      <a:r>
                        <a:rPr lang="en-US" sz="2400" dirty="0">
                          <a:latin typeface="Lucida Sans" panose="020B0602030504020204" pitchFamily="34" charset="0"/>
                        </a:rPr>
                        <a:t>Exposes students to higher-level content</a:t>
                      </a:r>
                    </a:p>
                  </a:txBody>
                  <a:tcPr marL="68580" marR="68580"/>
                </a:tc>
                <a:tc>
                  <a:txBody>
                    <a:bodyPr/>
                    <a:lstStyle/>
                    <a:p>
                      <a:r>
                        <a:rPr lang="en-US" sz="2400" baseline="0" dirty="0">
                          <a:latin typeface="Lucida Sans" panose="020B0602030504020204" pitchFamily="34" charset="0"/>
                        </a:rPr>
                        <a:t>Builds knowledge of words, and the world </a:t>
                      </a:r>
                    </a:p>
                  </a:txBody>
                  <a:tcPr marL="68580" marR="68580"/>
                </a:tc>
                <a:extLst>
                  <a:ext uri="{0D108BD9-81ED-4DB2-BD59-A6C34878D82A}">
                    <a16:rowId xmlns:a16="http://schemas.microsoft.com/office/drawing/2014/main" val="10003"/>
                  </a:ext>
                </a:extLst>
              </a:tr>
              <a:tr h="1526759">
                <a:tc>
                  <a:txBody>
                    <a:bodyPr/>
                    <a:lstStyle/>
                    <a:p>
                      <a:r>
                        <a:rPr lang="en-US" sz="2400" dirty="0">
                          <a:latin typeface="Lucida Sans" panose="020B0602030504020204" pitchFamily="34" charset="0"/>
                        </a:rPr>
                        <a:t>Gives all students access</a:t>
                      </a:r>
                    </a:p>
                  </a:txBody>
                  <a:tcPr marL="68580" marR="68580"/>
                </a:tc>
                <a:tc>
                  <a:txBody>
                    <a:bodyPr/>
                    <a:lstStyle/>
                    <a:p>
                      <a:r>
                        <a:rPr lang="en-US" sz="2400" baseline="0" dirty="0">
                          <a:latin typeface="Lucida Sans" panose="020B0602030504020204" pitchFamily="34" charset="0"/>
                        </a:rPr>
                        <a:t>Builds love of reading</a:t>
                      </a:r>
                    </a:p>
                    <a:p>
                      <a:endParaRPr lang="en-US" sz="2400" baseline="0" dirty="0">
                        <a:latin typeface="Lucida Sans" panose="020B0602030504020204" pitchFamily="34" charset="0"/>
                      </a:endParaRPr>
                    </a:p>
                  </a:txBody>
                  <a:tcPr marL="68580" marR="6858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20539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Work</a:t>
            </a:r>
          </a:p>
        </p:txBody>
      </p:sp>
      <p:sp>
        <p:nvSpPr>
          <p:cNvPr id="3" name="Content Placeholder 2"/>
          <p:cNvSpPr>
            <a:spLocks noGrp="1"/>
          </p:cNvSpPr>
          <p:nvPr>
            <p:ph idx="1"/>
          </p:nvPr>
        </p:nvSpPr>
        <p:spPr>
          <a:xfrm>
            <a:off x="559558" y="1168611"/>
            <a:ext cx="8127241" cy="4525963"/>
          </a:xfrm>
        </p:spPr>
        <p:txBody>
          <a:bodyPr>
            <a:normAutofit lnSpcReduction="10000"/>
          </a:bodyPr>
          <a:lstStyle/>
          <a:p>
            <a:endParaRPr lang="en-US" dirty="0"/>
          </a:p>
          <a:p>
            <a:r>
              <a:rPr lang="en-US" dirty="0"/>
              <a:t>Understanding text sets come in many forms</a:t>
            </a:r>
          </a:p>
          <a:p>
            <a:endParaRPr lang="en-US" dirty="0"/>
          </a:p>
          <a:p>
            <a:r>
              <a:rPr lang="en-US" dirty="0"/>
              <a:t>Learning how to develop strong collections of text set materials</a:t>
            </a:r>
          </a:p>
          <a:p>
            <a:endParaRPr lang="en-US" dirty="0"/>
          </a:p>
          <a:p>
            <a:r>
              <a:rPr lang="en-US" dirty="0"/>
              <a:t>Figuring out minimum instructional supports to promote student self-sufficiency</a:t>
            </a:r>
          </a:p>
          <a:p>
            <a:endParaRPr lang="en-US" dirty="0"/>
          </a:p>
          <a:p>
            <a:r>
              <a:rPr lang="en-US" dirty="0"/>
              <a:t>Developing a sense of how to employ text sets within the curriculum</a:t>
            </a:r>
          </a:p>
          <a:p>
            <a:endParaRPr lang="en-US" dirty="0"/>
          </a:p>
          <a:p>
            <a:endParaRPr lang="en-US" dirty="0"/>
          </a:p>
        </p:txBody>
      </p:sp>
    </p:spTree>
    <p:extLst>
      <p:ext uri="{BB962C8B-B14F-4D97-AF65-F5344CB8AC3E}">
        <p14:creationId xmlns:p14="http://schemas.microsoft.com/office/powerpoint/2010/main" val="2841189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133600"/>
            <a:ext cx="6286500" cy="1524000"/>
          </a:xfrm>
        </p:spPr>
        <p:txBody>
          <a:bodyPr>
            <a:noAutofit/>
          </a:bodyPr>
          <a:lstStyle/>
          <a:p>
            <a:r>
              <a:rPr lang="en-US" sz="3600" dirty="0"/>
              <a:t>Now that we are starting to put together the pieces, let’s focus in on volume of reading.</a:t>
            </a:r>
          </a:p>
        </p:txBody>
      </p:sp>
    </p:spTree>
    <p:extLst>
      <p:ext uri="{BB962C8B-B14F-4D97-AF65-F5344CB8AC3E}">
        <p14:creationId xmlns:p14="http://schemas.microsoft.com/office/powerpoint/2010/main" val="745183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20" y="1106606"/>
            <a:ext cx="8188656" cy="5334000"/>
          </a:xfrm>
        </p:spPr>
        <p:txBody>
          <a:bodyPr>
            <a:normAutofit/>
          </a:bodyPr>
          <a:lstStyle/>
          <a:p>
            <a:r>
              <a:rPr lang="en-US" dirty="0"/>
              <a:t>Students cannot build knowledge and vocabulary without a high </a:t>
            </a:r>
            <a:r>
              <a:rPr lang="en-US" b="1" dirty="0"/>
              <a:t>volume</a:t>
            </a:r>
            <a:r>
              <a:rPr lang="en-US" dirty="0"/>
              <a:t> of reading.</a:t>
            </a:r>
          </a:p>
          <a:p>
            <a:endParaRPr lang="en-US" dirty="0"/>
          </a:p>
          <a:p>
            <a:r>
              <a:rPr lang="en-US" dirty="0"/>
              <a:t>Most words are learned through reading or being read to.</a:t>
            </a:r>
          </a:p>
          <a:p>
            <a:endParaRPr lang="en-US" dirty="0"/>
          </a:p>
          <a:p>
            <a:r>
              <a:rPr lang="en-US" dirty="0"/>
              <a:t>Building knowledge helps level the playing field for students.</a:t>
            </a:r>
          </a:p>
          <a:p>
            <a:endParaRPr lang="en-US" dirty="0"/>
          </a:p>
          <a:p>
            <a:endParaRPr lang="en-US" dirty="0"/>
          </a:p>
          <a:p>
            <a:endParaRPr lang="en-US" dirty="0"/>
          </a:p>
        </p:txBody>
      </p:sp>
    </p:spTree>
    <p:extLst>
      <p:ext uri="{BB962C8B-B14F-4D97-AF65-F5344CB8AC3E}">
        <p14:creationId xmlns:p14="http://schemas.microsoft.com/office/powerpoint/2010/main" val="137379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Not all high-volume reading is equally effective</a:t>
            </a:r>
          </a:p>
        </p:txBody>
      </p:sp>
      <p:sp>
        <p:nvSpPr>
          <p:cNvPr id="3" name="Content Placeholder 2"/>
          <p:cNvSpPr>
            <a:spLocks noGrp="1"/>
          </p:cNvSpPr>
          <p:nvPr>
            <p:ph idx="1"/>
          </p:nvPr>
        </p:nvSpPr>
        <p:spPr>
          <a:xfrm>
            <a:off x="559558" y="1828805"/>
            <a:ext cx="8127242" cy="4525963"/>
          </a:xfrm>
        </p:spPr>
        <p:txBody>
          <a:bodyPr>
            <a:normAutofit/>
          </a:bodyPr>
          <a:lstStyle/>
          <a:p>
            <a:r>
              <a:rPr lang="en-US" dirty="0"/>
              <a:t>Research by </a:t>
            </a:r>
            <a:r>
              <a:rPr lang="en-US" dirty="0" err="1"/>
              <a:t>Landauer</a:t>
            </a:r>
            <a:r>
              <a:rPr lang="en-US" dirty="0"/>
              <a:t> and </a:t>
            </a:r>
            <a:r>
              <a:rPr lang="en-US" dirty="0" err="1"/>
              <a:t>Dumais</a:t>
            </a:r>
            <a:r>
              <a:rPr lang="en-US" dirty="0"/>
              <a:t> into vocabulary acquisition shows that students acquire vocabulary </a:t>
            </a:r>
            <a:r>
              <a:rPr lang="en-US" b="1" u="sng" dirty="0"/>
              <a:t>up to four times faster</a:t>
            </a:r>
            <a:r>
              <a:rPr lang="en-US" b="1" dirty="0"/>
              <a:t> </a:t>
            </a:r>
            <a:r>
              <a:rPr lang="en-US" dirty="0"/>
              <a:t>when they read a series of related texts.</a:t>
            </a:r>
          </a:p>
          <a:p>
            <a:pPr marL="0" indent="0">
              <a:buNone/>
            </a:pPr>
            <a:endParaRPr lang="en-US" i="1" dirty="0"/>
          </a:p>
          <a:p>
            <a:r>
              <a:rPr lang="en-US" dirty="0"/>
              <a:t>Reading a number of texts within a topic grows knowledge and vocabulary far faster than any other approach</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46428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When in the School Day Can These Text Sets Be Used?</a:t>
            </a:r>
          </a:p>
        </p:txBody>
      </p:sp>
      <p:sp>
        <p:nvSpPr>
          <p:cNvPr id="3" name="Content Placeholder 2"/>
          <p:cNvSpPr>
            <a:spLocks noGrp="1"/>
          </p:cNvSpPr>
          <p:nvPr>
            <p:ph idx="1"/>
          </p:nvPr>
        </p:nvSpPr>
        <p:spPr>
          <a:xfrm>
            <a:off x="586854" y="1828805"/>
            <a:ext cx="8099946" cy="4525963"/>
          </a:xfrm>
        </p:spPr>
        <p:txBody>
          <a:bodyPr>
            <a:normAutofit/>
          </a:bodyPr>
          <a:lstStyle/>
          <a:p>
            <a:r>
              <a:rPr lang="en-US" dirty="0"/>
              <a:t>Social Studies</a:t>
            </a:r>
          </a:p>
          <a:p>
            <a:endParaRPr lang="en-US" dirty="0"/>
          </a:p>
          <a:p>
            <a:r>
              <a:rPr lang="en-US" dirty="0"/>
              <a:t>Science</a:t>
            </a:r>
          </a:p>
          <a:p>
            <a:endParaRPr lang="en-US" dirty="0"/>
          </a:p>
          <a:p>
            <a:r>
              <a:rPr lang="en-US" dirty="0"/>
              <a:t>Guided Reading </a:t>
            </a:r>
          </a:p>
          <a:p>
            <a:endParaRPr lang="en-US" dirty="0"/>
          </a:p>
          <a:p>
            <a:r>
              <a:rPr lang="en-US" dirty="0"/>
              <a:t>Homework/Classwork </a:t>
            </a:r>
          </a:p>
          <a:p>
            <a:endParaRPr lang="en-US" dirty="0"/>
          </a:p>
        </p:txBody>
      </p:sp>
    </p:spTree>
    <p:extLst>
      <p:ext uri="{BB962C8B-B14F-4D97-AF65-F5344CB8AC3E}">
        <p14:creationId xmlns:p14="http://schemas.microsoft.com/office/powerpoint/2010/main" val="291058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1905000"/>
            <a:ext cx="6172200" cy="1143000"/>
          </a:xfrm>
        </p:spPr>
        <p:txBody>
          <a:bodyPr>
            <a:normAutofit/>
          </a:bodyPr>
          <a:lstStyle/>
          <a:p>
            <a:r>
              <a:rPr lang="en-US" sz="3600" i="1" dirty="0"/>
              <a:t>On to The Text Set Project!</a:t>
            </a:r>
          </a:p>
        </p:txBody>
      </p:sp>
      <p:sp>
        <p:nvSpPr>
          <p:cNvPr id="4" name="Content Placeholder 3"/>
          <p:cNvSpPr>
            <a:spLocks noGrp="1"/>
          </p:cNvSpPr>
          <p:nvPr>
            <p:ph idx="1"/>
          </p:nvPr>
        </p:nvSpPr>
        <p:spPr>
          <a:xfrm>
            <a:off x="7533564" y="4585648"/>
            <a:ext cx="1153236" cy="980956"/>
          </a:xfrm>
        </p:spPr>
        <p:txBody>
          <a:bodyPr/>
          <a:lstStyle/>
          <a:p>
            <a:endParaRPr lang="en-US" dirty="0"/>
          </a:p>
        </p:txBody>
      </p:sp>
    </p:spTree>
    <p:extLst>
      <p:ext uri="{BB962C8B-B14F-4D97-AF65-F5344CB8AC3E}">
        <p14:creationId xmlns:p14="http://schemas.microsoft.com/office/powerpoint/2010/main" val="36748740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Help with Vocabulary Instruction</a:t>
            </a:r>
          </a:p>
        </p:txBody>
      </p:sp>
      <p:sp>
        <p:nvSpPr>
          <p:cNvPr id="3" name="Content Placeholder 2"/>
          <p:cNvSpPr>
            <a:spLocks noGrp="1"/>
          </p:cNvSpPr>
          <p:nvPr>
            <p:ph idx="1"/>
          </p:nvPr>
        </p:nvSpPr>
        <p:spPr>
          <a:xfrm>
            <a:off x="457200" y="1752608"/>
            <a:ext cx="8229600" cy="4583111"/>
          </a:xfrm>
        </p:spPr>
        <p:txBody>
          <a:bodyPr>
            <a:normAutofit/>
          </a:bodyPr>
          <a:lstStyle/>
          <a:p>
            <a:pPr marL="0" indent="0">
              <a:buNone/>
            </a:pPr>
            <a:r>
              <a:rPr lang="en-US" i="1" dirty="0"/>
              <a:t>Vocabulary and The Common Core </a:t>
            </a:r>
          </a:p>
          <a:p>
            <a:pPr marL="0" indent="0">
              <a:buNone/>
            </a:pPr>
            <a:r>
              <a:rPr lang="en-US" dirty="0"/>
              <a:t>by David </a:t>
            </a:r>
            <a:r>
              <a:rPr lang="en-US" dirty="0" err="1"/>
              <a:t>Liben</a:t>
            </a:r>
            <a:r>
              <a:rPr lang="en-US" dirty="0"/>
              <a:t> </a:t>
            </a:r>
          </a:p>
          <a:p>
            <a:pPr marL="0" indent="0">
              <a:buNone/>
            </a:pPr>
            <a:r>
              <a:rPr lang="en-US" dirty="0"/>
              <a:t>(research and practical exercises) </a:t>
            </a:r>
          </a:p>
          <a:p>
            <a:pPr marL="0" indent="0">
              <a:buNone/>
            </a:pPr>
            <a:endParaRPr lang="en-US" dirty="0"/>
          </a:p>
          <a:p>
            <a:pPr marL="0" indent="0">
              <a:buNone/>
            </a:pPr>
            <a:r>
              <a:rPr lang="en-US" u="sng" dirty="0">
                <a:hlinkClick r:id="rId3"/>
              </a:rPr>
              <a:t>http://achievethecore.org/page/974/vocabulary-and-the-common-core</a:t>
            </a:r>
            <a:endParaRPr lang="en-US" u="sng" dirty="0"/>
          </a:p>
        </p:txBody>
      </p:sp>
    </p:spTree>
    <p:extLst>
      <p:ext uri="{BB962C8B-B14F-4D97-AF65-F5344CB8AC3E}">
        <p14:creationId xmlns:p14="http://schemas.microsoft.com/office/powerpoint/2010/main" val="3797541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936844"/>
            <a:ext cx="8229600" cy="2514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3F3F39"/>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rgbClr val="3F3F39"/>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rgbClr val="3F3F39"/>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rgbClr val="3F3F39"/>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rgbClr val="3F3F39"/>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i="1" dirty="0"/>
              <a:t>‘Both, And’ </a:t>
            </a:r>
            <a:r>
              <a:rPr lang="en-US" sz="2600" dirty="0"/>
              <a:t>paper  by David &amp; Meredith Liben</a:t>
            </a:r>
          </a:p>
          <a:p>
            <a:pPr marL="0" indent="0">
              <a:buNone/>
            </a:pPr>
            <a:endParaRPr lang="en-US" sz="2600" dirty="0"/>
          </a:p>
          <a:p>
            <a:pPr marL="0" indent="0">
              <a:buNone/>
            </a:pPr>
            <a:r>
              <a:rPr lang="en-US" sz="2600" u="sng" dirty="0">
                <a:hlinkClick r:id="rId3"/>
              </a:rPr>
              <a:t>http://bit.ly/1oWZ7ai</a:t>
            </a:r>
            <a:r>
              <a:rPr lang="en-US" sz="2600" dirty="0"/>
              <a:t> </a:t>
            </a:r>
          </a:p>
          <a:p>
            <a:endParaRPr lang="en-US" dirty="0"/>
          </a:p>
          <a:p>
            <a:pPr marL="0" indent="0">
              <a:buNone/>
            </a:pPr>
            <a:endParaRPr lang="en-US" dirty="0"/>
          </a:p>
          <a:p>
            <a:pPr marL="0" indent="0">
              <a:buNone/>
            </a:pPr>
            <a:endParaRPr lang="en-US" dirty="0"/>
          </a:p>
        </p:txBody>
      </p:sp>
      <p:sp>
        <p:nvSpPr>
          <p:cNvPr id="5" name="Title 1"/>
          <p:cNvSpPr txBox="1">
            <a:spLocks/>
          </p:cNvSpPr>
          <p:nvPr/>
        </p:nvSpPr>
        <p:spPr>
          <a:xfrm>
            <a:off x="457200" y="228600"/>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kern="1200">
                <a:solidFill>
                  <a:srgbClr val="3F3F39"/>
                </a:solidFill>
                <a:latin typeface="Lucida Sans"/>
                <a:ea typeface="+mj-ea"/>
                <a:cs typeface="Lucida Sans"/>
              </a:defRPr>
            </a:lvl1pPr>
          </a:lstStyle>
          <a:p>
            <a:r>
              <a:rPr lang="en-US" dirty="0"/>
              <a:t>Help with Guided Reading</a:t>
            </a:r>
          </a:p>
        </p:txBody>
      </p:sp>
    </p:spTree>
    <p:extLst>
      <p:ext uri="{BB962C8B-B14F-4D97-AF65-F5344CB8AC3E}">
        <p14:creationId xmlns:p14="http://schemas.microsoft.com/office/powerpoint/2010/main" val="2521444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229598" y="2306250"/>
            <a:ext cx="2845258"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24" name="Title 7"/>
          <p:cNvSpPr txBox="1">
            <a:spLocks/>
          </p:cNvSpPr>
          <p:nvPr/>
        </p:nvSpPr>
        <p:spPr>
          <a:xfrm>
            <a:off x="1229598" y="2952693"/>
            <a:ext cx="2845258"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000000"/>
              </a:solidFill>
              <a:latin typeface="Lucida Sans"/>
              <a:cs typeface="Lucida Sans"/>
            </a:endParaRPr>
          </a:p>
        </p:txBody>
      </p:sp>
      <p:sp>
        <p:nvSpPr>
          <p:cNvPr id="2" name="Title 1"/>
          <p:cNvSpPr>
            <a:spLocks noGrp="1"/>
          </p:cNvSpPr>
          <p:nvPr>
            <p:ph type="title"/>
          </p:nvPr>
        </p:nvSpPr>
        <p:spPr/>
        <p:txBody>
          <a:bodyPr>
            <a:noAutofit/>
          </a:bodyPr>
          <a:lstStyle/>
          <a:p>
            <a:r>
              <a:rPr lang="en-US" dirty="0">
                <a:solidFill>
                  <a:schemeClr val="tx1">
                    <a:lumMod val="75000"/>
                    <a:lumOff val="25000"/>
                  </a:schemeClr>
                </a:solidFill>
              </a:rPr>
              <a:t>On to the Text Set Project! </a:t>
            </a:r>
          </a:p>
        </p:txBody>
      </p:sp>
    </p:spTree>
    <p:extLst>
      <p:ext uri="{BB962C8B-B14F-4D97-AF65-F5344CB8AC3E}">
        <p14:creationId xmlns:p14="http://schemas.microsoft.com/office/powerpoint/2010/main" val="17077532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074" y="5036555"/>
            <a:ext cx="184731" cy="369332"/>
          </a:xfrm>
          <a:prstGeom prst="rect">
            <a:avLst/>
          </a:prstGeom>
          <a:noFill/>
        </p:spPr>
        <p:txBody>
          <a:bodyPr wrap="none" rtlCol="0">
            <a:spAutoFit/>
          </a:bodyPr>
          <a:lstStyle/>
          <a:p>
            <a:pPr defTabSz="457200"/>
            <a:endParaRPr lang="en-US" dirty="0">
              <a:solidFill>
                <a:srgbClr val="000000"/>
              </a:solidFill>
            </a:endParaRPr>
          </a:p>
        </p:txBody>
      </p:sp>
      <p:sp>
        <p:nvSpPr>
          <p:cNvPr id="14" name="Title 13"/>
          <p:cNvSpPr>
            <a:spLocks noGrp="1"/>
          </p:cNvSpPr>
          <p:nvPr>
            <p:ph type="ctrTitle"/>
          </p:nvPr>
        </p:nvSpPr>
        <p:spPr>
          <a:xfrm>
            <a:off x="300251" y="1981210"/>
            <a:ext cx="7660738" cy="1470025"/>
          </a:xfrm>
        </p:spPr>
        <p:txBody>
          <a:bodyPr>
            <a:normAutofit/>
          </a:bodyPr>
          <a:lstStyle/>
          <a:p>
            <a:r>
              <a:rPr lang="en-US" dirty="0"/>
              <a:t>What is an Expert Pack?</a:t>
            </a:r>
          </a:p>
        </p:txBody>
      </p:sp>
      <p:sp>
        <p:nvSpPr>
          <p:cNvPr id="15" name="Subtitle 14"/>
          <p:cNvSpPr>
            <a:spLocks noGrp="1"/>
          </p:cNvSpPr>
          <p:nvPr>
            <p:ph type="subTitle" idx="1"/>
          </p:nvPr>
        </p:nvSpPr>
        <p:spPr>
          <a:xfrm>
            <a:off x="383070" y="3326651"/>
            <a:ext cx="7577919" cy="792407"/>
          </a:xfrm>
        </p:spPr>
        <p:txBody>
          <a:bodyPr>
            <a:noAutofit/>
          </a:bodyPr>
          <a:lstStyle/>
          <a:p>
            <a:r>
              <a:rPr lang="en-US" dirty="0"/>
              <a:t>Model Expert Pack:  </a:t>
            </a:r>
            <a:r>
              <a:rPr lang="en-US" i="1" dirty="0"/>
              <a:t>Earth’s Precious Resource</a:t>
            </a:r>
          </a:p>
        </p:txBody>
      </p:sp>
    </p:spTree>
    <p:extLst>
      <p:ext uri="{BB962C8B-B14F-4D97-AF65-F5344CB8AC3E}">
        <p14:creationId xmlns:p14="http://schemas.microsoft.com/office/powerpoint/2010/main" val="1563737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Text Sets</a:t>
            </a:r>
          </a:p>
        </p:txBody>
      </p:sp>
      <p:sp>
        <p:nvSpPr>
          <p:cNvPr id="3" name="Content Placeholder 2"/>
          <p:cNvSpPr>
            <a:spLocks noGrp="1"/>
          </p:cNvSpPr>
          <p:nvPr>
            <p:ph idx="1"/>
          </p:nvPr>
        </p:nvSpPr>
        <p:spPr/>
        <p:txBody>
          <a:bodyPr>
            <a:noAutofit/>
          </a:bodyPr>
          <a:lstStyle/>
          <a:p>
            <a:pPr marL="0" indent="0">
              <a:buNone/>
            </a:pPr>
            <a:r>
              <a:rPr lang="en-US" dirty="0">
                <a:solidFill>
                  <a:schemeClr val="tx1">
                    <a:lumMod val="75000"/>
                    <a:lumOff val="25000"/>
                  </a:schemeClr>
                </a:solidFill>
              </a:rPr>
              <a:t>Discuss with your colleagues: what do you know about text sets?</a:t>
            </a:r>
          </a:p>
        </p:txBody>
      </p:sp>
    </p:spTree>
    <p:extLst>
      <p:ext uri="{BB962C8B-B14F-4D97-AF65-F5344CB8AC3E}">
        <p14:creationId xmlns:p14="http://schemas.microsoft.com/office/powerpoint/2010/main" val="73523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Text Set Project on </a:t>
            </a:r>
            <a:r>
              <a:rPr lang="en-US" dirty="0" err="1"/>
              <a:t>Edmodo</a:t>
            </a:r>
            <a:endParaRPr lang="en-US" dirty="0"/>
          </a:p>
        </p:txBody>
      </p:sp>
      <p:sp>
        <p:nvSpPr>
          <p:cNvPr id="7" name="Content Placeholder 6"/>
          <p:cNvSpPr>
            <a:spLocks noGrp="1"/>
          </p:cNvSpPr>
          <p:nvPr>
            <p:ph idx="1"/>
          </p:nvPr>
        </p:nvSpPr>
        <p:spPr>
          <a:xfrm>
            <a:off x="559558" y="1417638"/>
            <a:ext cx="8127242" cy="4747634"/>
          </a:xfrm>
        </p:spPr>
        <p:txBody>
          <a:bodyPr>
            <a:noAutofit/>
          </a:bodyPr>
          <a:lstStyle/>
          <a:p>
            <a:r>
              <a:rPr lang="en-US" dirty="0"/>
              <a:t>Make a teacher account at </a:t>
            </a:r>
            <a:r>
              <a:rPr lang="en-US" dirty="0">
                <a:hlinkClick r:id="rId2"/>
              </a:rPr>
              <a:t>www.edmodo.com</a:t>
            </a:r>
            <a:endParaRPr lang="en-US" dirty="0"/>
          </a:p>
          <a:p>
            <a:pPr marL="0" indent="0">
              <a:buNone/>
            </a:pPr>
            <a:endParaRPr lang="en-US" sz="1600" dirty="0"/>
          </a:p>
          <a:p>
            <a:r>
              <a:rPr lang="en-US" dirty="0"/>
              <a:t>On the left side of home screen, it will say “Groups” under your name and picture. Click on the + next to “Groups” and choose “Join”.</a:t>
            </a:r>
          </a:p>
          <a:p>
            <a:pPr marL="0" indent="0">
              <a:buNone/>
            </a:pPr>
            <a:endParaRPr lang="en-US" sz="1600" dirty="0"/>
          </a:p>
          <a:p>
            <a:r>
              <a:rPr lang="en-US" dirty="0"/>
              <a:t>Type in the group code: </a:t>
            </a:r>
            <a:r>
              <a:rPr lang="en-US" b="1" dirty="0"/>
              <a:t>sma265</a:t>
            </a:r>
          </a:p>
          <a:p>
            <a:pPr marL="0" indent="0">
              <a:buNone/>
            </a:pPr>
            <a:endParaRPr lang="en-US" sz="1600" dirty="0"/>
          </a:p>
          <a:p>
            <a:r>
              <a:rPr lang="en-US" dirty="0"/>
              <a:t>From your home screen, you should now see “Text Set Project” listed under “Groups”. Click on this tab.</a:t>
            </a:r>
          </a:p>
          <a:p>
            <a:endParaRPr lang="en-US" sz="1400" dirty="0"/>
          </a:p>
          <a:p>
            <a:r>
              <a:rPr lang="en-US" dirty="0"/>
              <a:t>Choose “Folders” from the left side of your screen.</a:t>
            </a:r>
          </a:p>
        </p:txBody>
      </p:sp>
    </p:spTree>
    <p:extLst>
      <p:ext uri="{BB962C8B-B14F-4D97-AF65-F5344CB8AC3E}">
        <p14:creationId xmlns:p14="http://schemas.microsoft.com/office/powerpoint/2010/main" val="15398689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Expert Packs: The Specs</a:t>
            </a:r>
          </a:p>
        </p:txBody>
      </p:sp>
      <p:sp>
        <p:nvSpPr>
          <p:cNvPr id="3" name="Content Placeholder 2"/>
          <p:cNvSpPr>
            <a:spLocks noGrp="1"/>
          </p:cNvSpPr>
          <p:nvPr>
            <p:ph idx="1"/>
          </p:nvPr>
        </p:nvSpPr>
        <p:spPr>
          <a:xfrm>
            <a:off x="586854" y="1600200"/>
            <a:ext cx="8099946" cy="4525963"/>
          </a:xfrm>
        </p:spPr>
        <p:txBody>
          <a:bodyPr>
            <a:noAutofit/>
          </a:bodyPr>
          <a:lstStyle/>
          <a:p>
            <a:pPr marL="514350" indent="-514350">
              <a:buFont typeface="+mj-lt"/>
              <a:buAutoNum type="arabicPeriod"/>
            </a:pPr>
            <a:r>
              <a:rPr lang="en-US" dirty="0">
                <a:solidFill>
                  <a:schemeClr val="tx1">
                    <a:lumMod val="75000"/>
                    <a:lumOff val="25000"/>
                  </a:schemeClr>
                </a:solidFill>
              </a:rPr>
              <a:t>Collection of resources organized for students to build knowledge about a specific topic </a:t>
            </a:r>
          </a:p>
          <a:p>
            <a:pPr marL="514350" indent="-514350">
              <a:buFont typeface="+mj-lt"/>
              <a:buAutoNum type="arabicPeriod"/>
            </a:pPr>
            <a:endParaRPr lang="en-US" dirty="0">
              <a:solidFill>
                <a:schemeClr val="tx1">
                  <a:lumMod val="75000"/>
                  <a:lumOff val="25000"/>
                </a:schemeClr>
              </a:solidFill>
            </a:endParaRPr>
          </a:p>
          <a:p>
            <a:pPr marL="514350" indent="-514350">
              <a:buFont typeface="+mj-lt"/>
              <a:buAutoNum type="arabicPeriod"/>
            </a:pPr>
            <a:r>
              <a:rPr lang="en-US" dirty="0">
                <a:solidFill>
                  <a:schemeClr val="tx1">
                    <a:lumMod val="75000"/>
                    <a:lumOff val="25000"/>
                  </a:schemeClr>
                </a:solidFill>
              </a:rPr>
              <a:t>Glossary of terms to help students access challenging vocabulary     </a:t>
            </a:r>
          </a:p>
          <a:p>
            <a:pPr marL="514350" indent="-514350">
              <a:buFont typeface="+mj-lt"/>
              <a:buAutoNum type="arabicPeriod"/>
            </a:pPr>
            <a:endParaRPr lang="en-US" dirty="0">
              <a:solidFill>
                <a:schemeClr val="tx1">
                  <a:lumMod val="75000"/>
                  <a:lumOff val="25000"/>
                </a:schemeClr>
              </a:solidFill>
            </a:endParaRPr>
          </a:p>
          <a:p>
            <a:pPr marL="514350" indent="-514350">
              <a:buFont typeface="+mj-lt"/>
              <a:buAutoNum type="arabicPeriod"/>
            </a:pPr>
            <a:r>
              <a:rPr lang="en-US" dirty="0">
                <a:solidFill>
                  <a:schemeClr val="tx1">
                    <a:lumMod val="75000"/>
                    <a:lumOff val="25000"/>
                  </a:schemeClr>
                </a:solidFill>
              </a:rPr>
              <a:t>Suggested activities to help students capture and express their learning</a:t>
            </a:r>
          </a:p>
        </p:txBody>
      </p:sp>
    </p:spTree>
    <p:extLst>
      <p:ext uri="{BB962C8B-B14F-4D97-AF65-F5344CB8AC3E}">
        <p14:creationId xmlns:p14="http://schemas.microsoft.com/office/powerpoint/2010/main" val="313311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1.  Resources</a:t>
            </a:r>
          </a:p>
        </p:txBody>
      </p:sp>
      <p:sp>
        <p:nvSpPr>
          <p:cNvPr id="3" name="Content Placeholder 2"/>
          <p:cNvSpPr>
            <a:spLocks noGrp="1"/>
          </p:cNvSpPr>
          <p:nvPr>
            <p:ph idx="1"/>
          </p:nvPr>
        </p:nvSpPr>
        <p:spPr>
          <a:xfrm>
            <a:off x="614148" y="1417638"/>
            <a:ext cx="8072651" cy="4525963"/>
          </a:xfrm>
        </p:spPr>
        <p:txBody>
          <a:bodyPr>
            <a:noAutofit/>
          </a:bodyPr>
          <a:lstStyle/>
          <a:p>
            <a:r>
              <a:rPr lang="en-US" dirty="0">
                <a:solidFill>
                  <a:schemeClr val="tx1">
                    <a:lumMod val="75000"/>
                    <a:lumOff val="25000"/>
                  </a:schemeClr>
                </a:solidFill>
              </a:rPr>
              <a:t>Variety of resources</a:t>
            </a:r>
          </a:p>
          <a:p>
            <a:pPr marL="0" indent="0">
              <a:buNone/>
            </a:pPr>
            <a:endParaRPr lang="en-US" sz="1400" dirty="0">
              <a:solidFill>
                <a:schemeClr val="tx1">
                  <a:lumMod val="75000"/>
                  <a:lumOff val="25000"/>
                </a:schemeClr>
              </a:solidFill>
            </a:endParaRPr>
          </a:p>
          <a:p>
            <a:r>
              <a:rPr lang="en-US" dirty="0">
                <a:solidFill>
                  <a:schemeClr val="tx1">
                    <a:lumMod val="75000"/>
                    <a:lumOff val="25000"/>
                  </a:schemeClr>
                </a:solidFill>
              </a:rPr>
              <a:t>Sequenced to create a coherent and gradual learning process </a:t>
            </a:r>
          </a:p>
          <a:p>
            <a:pPr marL="0" indent="0">
              <a:buNone/>
            </a:pPr>
            <a:endParaRPr lang="en-US" sz="1400" dirty="0">
              <a:solidFill>
                <a:schemeClr val="tx1">
                  <a:lumMod val="75000"/>
                  <a:lumOff val="25000"/>
                </a:schemeClr>
              </a:solidFill>
            </a:endParaRPr>
          </a:p>
          <a:p>
            <a:r>
              <a:rPr lang="en-US" dirty="0">
                <a:solidFill>
                  <a:schemeClr val="tx1">
                    <a:lumMod val="75000"/>
                    <a:lumOff val="25000"/>
                  </a:schemeClr>
                </a:solidFill>
              </a:rPr>
              <a:t>Generally beginning with lower reading levels (quantitative and qualitative measures) and moving to more complex levels </a:t>
            </a:r>
          </a:p>
          <a:p>
            <a:pPr marL="0" indent="0">
              <a:buNone/>
            </a:pPr>
            <a:endParaRPr lang="en-US" sz="1400" dirty="0">
              <a:solidFill>
                <a:schemeClr val="tx1">
                  <a:lumMod val="75000"/>
                  <a:lumOff val="25000"/>
                </a:schemeClr>
              </a:solidFill>
            </a:endParaRPr>
          </a:p>
          <a:p>
            <a:r>
              <a:rPr lang="en-US" dirty="0">
                <a:solidFill>
                  <a:schemeClr val="tx1">
                    <a:lumMod val="75000"/>
                    <a:lumOff val="25000"/>
                  </a:schemeClr>
                </a:solidFill>
              </a:rPr>
              <a:t>Support students’ ability to read the next selection (mostly) independently</a:t>
            </a:r>
          </a:p>
          <a:p>
            <a:pPr marL="0" indent="0">
              <a:buNone/>
            </a:pPr>
            <a:endParaRPr lang="en-US" sz="1400" dirty="0">
              <a:solidFill>
                <a:schemeClr val="tx1">
                  <a:lumMod val="75000"/>
                  <a:lumOff val="25000"/>
                </a:schemeClr>
              </a:solidFill>
            </a:endParaRPr>
          </a:p>
          <a:p>
            <a:r>
              <a:rPr lang="en-US" dirty="0">
                <a:solidFill>
                  <a:schemeClr val="tx1">
                    <a:lumMod val="75000"/>
                    <a:lumOff val="25000"/>
                  </a:schemeClr>
                </a:solidFill>
              </a:rPr>
              <a:t>Students become ‘experts’ on the topic</a:t>
            </a:r>
          </a:p>
        </p:txBody>
      </p:sp>
    </p:spTree>
    <p:extLst>
      <p:ext uri="{BB962C8B-B14F-4D97-AF65-F5344CB8AC3E}">
        <p14:creationId xmlns:p14="http://schemas.microsoft.com/office/powerpoint/2010/main" val="54635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solidFill>
                  <a:schemeClr val="tx1"/>
                </a:solidFill>
              </a:rPr>
              <a:t>Earth’s Precious Resource</a:t>
            </a:r>
          </a:p>
        </p:txBody>
      </p:sp>
      <p:sp>
        <p:nvSpPr>
          <p:cNvPr id="6" name="TextBox 5"/>
          <p:cNvSpPr txBox="1"/>
          <p:nvPr/>
        </p:nvSpPr>
        <p:spPr>
          <a:xfrm>
            <a:off x="6801703" y="1526999"/>
            <a:ext cx="2171700" cy="4616648"/>
          </a:xfrm>
          <a:prstGeom prst="rect">
            <a:avLst/>
          </a:prstGeom>
          <a:noFill/>
          <a:ln w="25400">
            <a:solidFill>
              <a:schemeClr val="accent1"/>
            </a:solidFill>
          </a:ln>
        </p:spPr>
        <p:txBody>
          <a:bodyPr wrap="square" rtlCol="0">
            <a:spAutoFit/>
          </a:bodyPr>
          <a:lstStyle/>
          <a:p>
            <a:pPr algn="ctr"/>
            <a:r>
              <a:rPr lang="en-US" sz="1400" u="sng" dirty="0">
                <a:solidFill>
                  <a:schemeClr val="accent1"/>
                </a:solidFill>
                <a:latin typeface="Lucida Sans" panose="020B0602030504020204" pitchFamily="34" charset="0"/>
              </a:rPr>
              <a:t>Suggested Sequence</a:t>
            </a:r>
          </a:p>
          <a:p>
            <a:pPr algn="ctr"/>
            <a:endParaRPr lang="en-US" sz="1400" dirty="0">
              <a:solidFill>
                <a:schemeClr val="accent1"/>
              </a:solidFill>
              <a:latin typeface="Lucida Sans" panose="020B0602030504020204" pitchFamily="34" charset="0"/>
            </a:endParaRPr>
          </a:p>
          <a:p>
            <a:pPr marL="342900" indent="-342900">
              <a:buFont typeface="+mj-lt"/>
              <a:buAutoNum type="arabicPeriod"/>
            </a:pPr>
            <a:r>
              <a:rPr lang="en-US" sz="1400" dirty="0">
                <a:solidFill>
                  <a:schemeClr val="accent1"/>
                </a:solidFill>
                <a:latin typeface="Lucida Sans" panose="020B0602030504020204" pitchFamily="34" charset="0"/>
              </a:rPr>
              <a:t>“For the World’s Poor, Drinking Water Can Kill”</a:t>
            </a:r>
          </a:p>
          <a:p>
            <a:pPr marL="342900" indent="-342900">
              <a:buFont typeface="+mj-lt"/>
              <a:buAutoNum type="arabicPeriod"/>
            </a:pPr>
            <a:r>
              <a:rPr lang="en-US" sz="1400" dirty="0">
                <a:solidFill>
                  <a:schemeClr val="accent1"/>
                </a:solidFill>
                <a:latin typeface="Lucida Sans" panose="020B0602030504020204" pitchFamily="34" charset="0"/>
              </a:rPr>
              <a:t>“Millions Lack Safe Water”</a:t>
            </a:r>
          </a:p>
          <a:p>
            <a:pPr marL="342900" indent="-342900">
              <a:buFont typeface="+mj-lt"/>
              <a:buAutoNum type="arabicPeriod"/>
            </a:pPr>
            <a:r>
              <a:rPr lang="en-US" sz="1400" dirty="0">
                <a:solidFill>
                  <a:schemeClr val="accent1"/>
                </a:solidFill>
                <a:latin typeface="Lucida Sans" panose="020B0602030504020204" pitchFamily="34" charset="0"/>
              </a:rPr>
              <a:t>“The Water Cycle”</a:t>
            </a:r>
          </a:p>
          <a:p>
            <a:pPr marL="342900" indent="-342900">
              <a:buFont typeface="+mj-lt"/>
              <a:buAutoNum type="arabicPeriod"/>
            </a:pPr>
            <a:r>
              <a:rPr lang="en-US" sz="1400" dirty="0">
                <a:solidFill>
                  <a:schemeClr val="accent1"/>
                </a:solidFill>
                <a:latin typeface="Lucida Sans" panose="020B0602030504020204" pitchFamily="34" charset="0"/>
              </a:rPr>
              <a:t>“Water, Water, Everywhere!”</a:t>
            </a:r>
          </a:p>
          <a:p>
            <a:pPr marL="342900" indent="-342900">
              <a:buFont typeface="+mj-lt"/>
              <a:buAutoNum type="arabicPeriod"/>
            </a:pPr>
            <a:r>
              <a:rPr lang="en-US" sz="1400" i="1" dirty="0">
                <a:solidFill>
                  <a:schemeClr val="accent1"/>
                </a:solidFill>
                <a:latin typeface="Lucida Sans" panose="020B0602030504020204" pitchFamily="34" charset="0"/>
              </a:rPr>
              <a:t>Hydrology: The Study of Water</a:t>
            </a:r>
          </a:p>
          <a:p>
            <a:pPr marL="342900" indent="-342900">
              <a:buFont typeface="+mj-lt"/>
              <a:buAutoNum type="arabicPeriod"/>
            </a:pPr>
            <a:r>
              <a:rPr lang="en-US" sz="1400" i="1" dirty="0">
                <a:solidFill>
                  <a:schemeClr val="accent1"/>
                </a:solidFill>
                <a:latin typeface="Lucida Sans" panose="020B0602030504020204" pitchFamily="34" charset="0"/>
              </a:rPr>
              <a:t>A Drop Around the World </a:t>
            </a:r>
          </a:p>
          <a:p>
            <a:pPr marL="342900" indent="-342900">
              <a:buFont typeface="+mj-lt"/>
              <a:buAutoNum type="arabicPeriod"/>
            </a:pPr>
            <a:r>
              <a:rPr lang="en-US" sz="1400" dirty="0">
                <a:solidFill>
                  <a:schemeClr val="accent1"/>
                </a:solidFill>
                <a:latin typeface="Lucida Sans" panose="020B0602030504020204" pitchFamily="34" charset="0"/>
              </a:rPr>
              <a:t>“Researchers Discover Huge Underground Water Reserve in Africa”</a:t>
            </a:r>
          </a:p>
          <a:p>
            <a:pPr marL="342900" indent="-342900">
              <a:buFont typeface="+mj-lt"/>
              <a:buAutoNum type="arabicPeriod"/>
            </a:pPr>
            <a:r>
              <a:rPr lang="en-US" sz="1400" dirty="0">
                <a:solidFill>
                  <a:schemeClr val="accent1"/>
                </a:solidFill>
                <a:latin typeface="Lucida Sans" panose="020B0602030504020204" pitchFamily="34" charset="0"/>
              </a:rPr>
              <a:t>“What is Your Water Footprint?”</a:t>
            </a:r>
          </a:p>
        </p:txBody>
      </p:sp>
      <p:pic>
        <p:nvPicPr>
          <p:cNvPr id="7" name="Picture Placeholder 2" descr="Screen Shot 2015-10-15 at 8.42.05 AM.png"/>
          <p:cNvPicPr>
            <a:picLocks noGrp="1" noChangeAspect="1"/>
          </p:cNvPicPr>
          <p:nvPr>
            <p:ph idx="1"/>
          </p:nvPr>
        </p:nvPicPr>
        <p:blipFill>
          <a:blip r:embed="rId3">
            <a:extLst>
              <a:ext uri="{28A0092B-C50C-407E-A947-70E740481C1C}">
                <a14:useLocalDpi xmlns:a14="http://schemas.microsoft.com/office/drawing/2010/main" val="0"/>
              </a:ext>
            </a:extLst>
          </a:blip>
          <a:srcRect l="2122" r="2122"/>
          <a:stretch>
            <a:fillRect/>
          </a:stretch>
        </p:blipFill>
        <p:spPr>
          <a:xfrm>
            <a:off x="700088" y="1447007"/>
            <a:ext cx="5529262" cy="4310856"/>
          </a:xfrm>
        </p:spPr>
      </p:pic>
    </p:spTree>
    <p:extLst>
      <p:ext uri="{BB962C8B-B14F-4D97-AF65-F5344CB8AC3E}">
        <p14:creationId xmlns:p14="http://schemas.microsoft.com/office/powerpoint/2010/main" val="1748321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2.  Glossary of Terms</a:t>
            </a:r>
          </a:p>
        </p:txBody>
      </p:sp>
      <p:sp>
        <p:nvSpPr>
          <p:cNvPr id="3" name="Content Placeholder 2"/>
          <p:cNvSpPr>
            <a:spLocks noGrp="1"/>
          </p:cNvSpPr>
          <p:nvPr>
            <p:ph idx="1"/>
          </p:nvPr>
        </p:nvSpPr>
        <p:spPr>
          <a:xfrm>
            <a:off x="573206" y="1434698"/>
            <a:ext cx="8113594" cy="4525963"/>
          </a:xfrm>
        </p:spPr>
        <p:txBody>
          <a:bodyPr>
            <a:noAutofit/>
          </a:bodyPr>
          <a:lstStyle/>
          <a:p>
            <a:r>
              <a:rPr lang="en-US" dirty="0">
                <a:solidFill>
                  <a:schemeClr val="tx1">
                    <a:lumMod val="75000"/>
                    <a:lumOff val="25000"/>
                  </a:schemeClr>
                </a:solidFill>
              </a:rPr>
              <a:t>Help students access challenging vocabulary</a:t>
            </a:r>
          </a:p>
          <a:p>
            <a:pPr marL="0" indent="0">
              <a:buNone/>
            </a:pPr>
            <a:endParaRPr lang="en-US" sz="1400" dirty="0">
              <a:solidFill>
                <a:schemeClr val="tx1">
                  <a:lumMod val="75000"/>
                  <a:lumOff val="25000"/>
                </a:schemeClr>
              </a:solidFill>
            </a:endParaRPr>
          </a:p>
          <a:p>
            <a:r>
              <a:rPr lang="en-US" dirty="0">
                <a:solidFill>
                  <a:schemeClr val="tx1">
                    <a:lumMod val="75000"/>
                    <a:lumOff val="25000"/>
                  </a:schemeClr>
                </a:solidFill>
              </a:rPr>
              <a:t>Which words?</a:t>
            </a:r>
          </a:p>
          <a:p>
            <a:pPr marL="0" indent="0">
              <a:buNone/>
            </a:pPr>
            <a:endParaRPr lang="en-US" sz="1400" dirty="0">
              <a:solidFill>
                <a:schemeClr val="tx1">
                  <a:lumMod val="75000"/>
                  <a:lumOff val="25000"/>
                </a:schemeClr>
              </a:solidFill>
            </a:endParaRPr>
          </a:p>
          <a:p>
            <a:pPr lvl="1"/>
            <a:r>
              <a:rPr lang="en-US" sz="2400" b="1" dirty="0">
                <a:solidFill>
                  <a:schemeClr val="tx1">
                    <a:lumMod val="75000"/>
                    <a:lumOff val="25000"/>
                  </a:schemeClr>
                </a:solidFill>
              </a:rPr>
              <a:t>Tier 2 (academic vocabulary)</a:t>
            </a:r>
          </a:p>
          <a:p>
            <a:pPr lvl="2"/>
            <a:r>
              <a:rPr lang="en-US" sz="2400" dirty="0"/>
              <a:t>Essential to text</a:t>
            </a:r>
          </a:p>
          <a:p>
            <a:pPr lvl="2"/>
            <a:r>
              <a:rPr lang="en-US" sz="2400" dirty="0"/>
              <a:t>Likely to appear in future texts </a:t>
            </a:r>
          </a:p>
          <a:p>
            <a:pPr marL="914400" lvl="2" indent="0">
              <a:buNone/>
            </a:pPr>
            <a:endParaRPr lang="en-US" sz="1400" dirty="0">
              <a:solidFill>
                <a:schemeClr val="tx1">
                  <a:lumMod val="75000"/>
                  <a:lumOff val="25000"/>
                </a:schemeClr>
              </a:solidFill>
            </a:endParaRPr>
          </a:p>
          <a:p>
            <a:pPr lvl="1"/>
            <a:r>
              <a:rPr lang="en-US" sz="2400" b="1" dirty="0">
                <a:solidFill>
                  <a:schemeClr val="tx1">
                    <a:lumMod val="75000"/>
                    <a:lumOff val="25000"/>
                  </a:schemeClr>
                </a:solidFill>
              </a:rPr>
              <a:t>Tier 3 (domain-specific)</a:t>
            </a:r>
          </a:p>
          <a:p>
            <a:pPr lvl="2"/>
            <a:r>
              <a:rPr lang="en-US" sz="2400" dirty="0"/>
              <a:t>Key terms essential to understanding the text</a:t>
            </a:r>
          </a:p>
          <a:p>
            <a:pPr lvl="2"/>
            <a:r>
              <a:rPr lang="en-US" sz="2400" dirty="0">
                <a:solidFill>
                  <a:schemeClr val="tx1">
                    <a:lumMod val="75000"/>
                    <a:lumOff val="25000"/>
                  </a:schemeClr>
                </a:solidFill>
              </a:rPr>
              <a:t>May also be defined in the text (footnote, text box, etc.)</a:t>
            </a:r>
          </a:p>
        </p:txBody>
      </p:sp>
    </p:spTree>
    <p:extLst>
      <p:ext uri="{BB962C8B-B14F-4D97-AF65-F5344CB8AC3E}">
        <p14:creationId xmlns:p14="http://schemas.microsoft.com/office/powerpoint/2010/main" val="782210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Earth’s Precious Resource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77446"/>
            <a:ext cx="8229600" cy="3643423"/>
          </a:xfrm>
        </p:spPr>
      </p:pic>
    </p:spTree>
    <p:extLst>
      <p:ext uri="{BB962C8B-B14F-4D97-AF65-F5344CB8AC3E}">
        <p14:creationId xmlns:p14="http://schemas.microsoft.com/office/powerpoint/2010/main" val="386124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3.  Suggested Activities</a:t>
            </a:r>
          </a:p>
        </p:txBody>
      </p:sp>
      <p:sp>
        <p:nvSpPr>
          <p:cNvPr id="3" name="Content Placeholder 2"/>
          <p:cNvSpPr>
            <a:spLocks noGrp="1"/>
          </p:cNvSpPr>
          <p:nvPr>
            <p:ph idx="1"/>
          </p:nvPr>
        </p:nvSpPr>
        <p:spPr>
          <a:xfrm>
            <a:off x="600500" y="1600200"/>
            <a:ext cx="8086299" cy="4525963"/>
          </a:xfrm>
        </p:spPr>
        <p:txBody>
          <a:bodyPr>
            <a:noAutofit/>
          </a:bodyPr>
          <a:lstStyle/>
          <a:p>
            <a:r>
              <a:rPr lang="en-US" dirty="0">
                <a:solidFill>
                  <a:schemeClr val="tx1">
                    <a:lumMod val="75000"/>
                    <a:lumOff val="25000"/>
                  </a:schemeClr>
                </a:solidFill>
              </a:rPr>
              <a:t>Learning Worth Remembering</a:t>
            </a:r>
          </a:p>
          <a:p>
            <a:pPr marL="0" indent="0">
              <a:buNone/>
            </a:pPr>
            <a:endParaRPr lang="en-US" dirty="0"/>
          </a:p>
          <a:p>
            <a:r>
              <a:rPr lang="en-US" dirty="0"/>
              <a:t>Student accountability – Is this work worth doing?  </a:t>
            </a:r>
          </a:p>
          <a:p>
            <a:endParaRPr lang="en-US" dirty="0"/>
          </a:p>
          <a:p>
            <a:r>
              <a:rPr lang="en-US" dirty="0"/>
              <a:t>“Light-touch approach” for teachers and students.  Can this be done with ease and (mostly) independence?</a:t>
            </a:r>
          </a:p>
        </p:txBody>
      </p:sp>
    </p:spTree>
    <p:extLst>
      <p:ext uri="{BB962C8B-B14F-4D97-AF65-F5344CB8AC3E}">
        <p14:creationId xmlns:p14="http://schemas.microsoft.com/office/powerpoint/2010/main" val="1442248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Earth’s Precious Resource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199273"/>
            <a:ext cx="4787554" cy="2354262"/>
          </a:xfrm>
          <a:ln w="25400">
            <a:solidFill>
              <a:schemeClr val="accent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3553535"/>
            <a:ext cx="4787554" cy="2808702"/>
          </a:xfrm>
          <a:prstGeom prst="rect">
            <a:avLst/>
          </a:prstGeom>
          <a:ln w="25400">
            <a:solidFill>
              <a:schemeClr val="accent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6896" y="1759648"/>
            <a:ext cx="3484620" cy="3833433"/>
          </a:xfrm>
          <a:prstGeom prst="rect">
            <a:avLst/>
          </a:prstGeom>
          <a:ln>
            <a:solidFill>
              <a:schemeClr val="accent1"/>
            </a:solidFill>
          </a:ln>
        </p:spPr>
      </p:pic>
    </p:spTree>
    <p:extLst>
      <p:ext uri="{BB962C8B-B14F-4D97-AF65-F5344CB8AC3E}">
        <p14:creationId xmlns:p14="http://schemas.microsoft.com/office/powerpoint/2010/main" val="9695793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chemeClr val="tx1">
                    <a:lumMod val="75000"/>
                    <a:lumOff val="25000"/>
                  </a:schemeClr>
                </a:solidFill>
              </a:rPr>
              <a:t>You Try!   </a:t>
            </a:r>
            <a:r>
              <a:rPr lang="en-US" sz="2400" i="1" u="sng" dirty="0">
                <a:solidFill>
                  <a:schemeClr val="tx1">
                    <a:lumMod val="75000"/>
                    <a:lumOff val="25000"/>
                  </a:schemeClr>
                </a:solidFill>
              </a:rPr>
              <a:t>Earth’s Precious Resource</a:t>
            </a:r>
            <a:endParaRPr lang="en-US" i="1" u="sng" dirty="0">
              <a:solidFill>
                <a:schemeClr val="tx1">
                  <a:lumMod val="75000"/>
                  <a:lumOff val="25000"/>
                </a:schemeClr>
              </a:solidFill>
            </a:endParaRPr>
          </a:p>
        </p:txBody>
      </p:sp>
      <p:sp>
        <p:nvSpPr>
          <p:cNvPr id="3" name="Content Placeholder 2"/>
          <p:cNvSpPr>
            <a:spLocks noGrp="1"/>
          </p:cNvSpPr>
          <p:nvPr>
            <p:ph idx="1"/>
          </p:nvPr>
        </p:nvSpPr>
        <p:spPr>
          <a:xfrm>
            <a:off x="600501" y="1461993"/>
            <a:ext cx="8086299" cy="4525963"/>
          </a:xfrm>
        </p:spPr>
        <p:txBody>
          <a:bodyPr>
            <a:noAutofit/>
          </a:bodyPr>
          <a:lstStyle/>
          <a:p>
            <a:pPr marL="514350" indent="-514350">
              <a:buFont typeface="+mj-lt"/>
              <a:buAutoNum type="arabicPeriod"/>
            </a:pPr>
            <a:r>
              <a:rPr lang="en-US" dirty="0">
                <a:solidFill>
                  <a:schemeClr val="tx1">
                    <a:lumMod val="75000"/>
                    <a:lumOff val="25000"/>
                  </a:schemeClr>
                </a:solidFill>
              </a:rPr>
              <a:t>Skim through the resources.  Follow the suggested sequence.</a:t>
            </a:r>
          </a:p>
          <a:p>
            <a:pPr marL="514350" indent="-514350">
              <a:buFont typeface="+mj-lt"/>
              <a:buAutoNum type="arabicPeriod"/>
            </a:pPr>
            <a:endParaRPr lang="en-US" dirty="0">
              <a:solidFill>
                <a:schemeClr val="tx1">
                  <a:lumMod val="75000"/>
                  <a:lumOff val="25000"/>
                </a:schemeClr>
              </a:solidFill>
            </a:endParaRPr>
          </a:p>
          <a:p>
            <a:pPr marL="514350" indent="-514350">
              <a:buFont typeface="+mj-lt"/>
              <a:buAutoNum type="arabicPeriod"/>
            </a:pPr>
            <a:r>
              <a:rPr lang="en-US" dirty="0">
                <a:solidFill>
                  <a:schemeClr val="tx1">
                    <a:lumMod val="75000"/>
                    <a:lumOff val="25000"/>
                  </a:schemeClr>
                </a:solidFill>
              </a:rPr>
              <a:t>Use the glossary.</a:t>
            </a:r>
          </a:p>
          <a:p>
            <a:pPr marL="514350" indent="-514350">
              <a:buFont typeface="+mj-lt"/>
              <a:buAutoNum type="arabicPeriod"/>
            </a:pPr>
            <a:endParaRPr lang="en-US" dirty="0">
              <a:solidFill>
                <a:schemeClr val="tx1">
                  <a:lumMod val="75000"/>
                  <a:lumOff val="25000"/>
                </a:schemeClr>
              </a:solidFill>
            </a:endParaRPr>
          </a:p>
          <a:p>
            <a:pPr marL="514350" indent="-514350">
              <a:buFont typeface="+mj-lt"/>
              <a:buAutoNum type="arabicPeriod"/>
            </a:pPr>
            <a:r>
              <a:rPr lang="en-US" dirty="0">
                <a:solidFill>
                  <a:schemeClr val="tx1">
                    <a:lumMod val="75000"/>
                    <a:lumOff val="25000"/>
                  </a:schemeClr>
                </a:solidFill>
              </a:rPr>
              <a:t>Try one activity from the Learning Worth Remembering activities.</a:t>
            </a:r>
          </a:p>
          <a:p>
            <a:pPr marL="514350" indent="-514350">
              <a:buFont typeface="+mj-lt"/>
              <a:buAutoNum type="arabicPeriod"/>
            </a:pPr>
            <a:endParaRPr lang="en-US" dirty="0">
              <a:solidFill>
                <a:schemeClr val="tx1">
                  <a:lumMod val="75000"/>
                  <a:lumOff val="25000"/>
                </a:schemeClr>
              </a:solidFill>
            </a:endParaRPr>
          </a:p>
          <a:p>
            <a:pPr marL="514350" indent="-514350">
              <a:buFont typeface="+mj-lt"/>
              <a:buAutoNum type="arabicPeriod"/>
            </a:pPr>
            <a:r>
              <a:rPr lang="en-US" dirty="0">
                <a:solidFill>
                  <a:schemeClr val="tx1">
                    <a:lumMod val="75000"/>
                    <a:lumOff val="25000"/>
                  </a:schemeClr>
                </a:solidFill>
              </a:rPr>
              <a:t>Be prepared to discuss:</a:t>
            </a:r>
          </a:p>
          <a:p>
            <a:pPr marL="914400" lvl="1" indent="-514350"/>
            <a:r>
              <a:rPr lang="en-US" sz="2400" dirty="0">
                <a:solidFill>
                  <a:schemeClr val="tx1">
                    <a:lumMod val="75000"/>
                    <a:lumOff val="25000"/>
                  </a:schemeClr>
                </a:solidFill>
              </a:rPr>
              <a:t>What will students learn from this Expert Pack?</a:t>
            </a:r>
          </a:p>
          <a:p>
            <a:pPr marL="914400" lvl="1" indent="-514350"/>
            <a:r>
              <a:rPr lang="en-US" sz="2400" dirty="0">
                <a:solidFill>
                  <a:schemeClr val="tx1">
                    <a:lumMod val="75000"/>
                    <a:lumOff val="25000"/>
                  </a:schemeClr>
                </a:solidFill>
              </a:rPr>
              <a:t>How will students learn from this Expert Pack?</a:t>
            </a:r>
          </a:p>
          <a:p>
            <a:endParaRPr lang="en-US" dirty="0"/>
          </a:p>
        </p:txBody>
      </p:sp>
    </p:spTree>
    <p:extLst>
      <p:ext uri="{BB962C8B-B14F-4D97-AF65-F5344CB8AC3E}">
        <p14:creationId xmlns:p14="http://schemas.microsoft.com/office/powerpoint/2010/main" val="293861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85900" y="864370"/>
            <a:ext cx="6172200" cy="2285999"/>
          </a:xfrm>
        </p:spPr>
        <p:txBody>
          <a:bodyPr>
            <a:normAutofit fontScale="62500" lnSpcReduction="20000"/>
          </a:bodyPr>
          <a:lstStyle/>
          <a:p>
            <a:pPr marL="0" indent="0">
              <a:buNone/>
            </a:pPr>
            <a:r>
              <a:rPr lang="en-US" sz="3600" i="1" dirty="0"/>
              <a:t>“The intuitive mind is a sacred gift and the rational mind is a faithful servant.  We have created a society that honors the servant and has forgotten the gift.”</a:t>
            </a:r>
          </a:p>
          <a:p>
            <a:pPr marL="0" indent="0">
              <a:buNone/>
            </a:pPr>
            <a:endParaRPr lang="en-US" sz="3600" dirty="0"/>
          </a:p>
          <a:p>
            <a:pPr marL="0" indent="0">
              <a:buNone/>
            </a:pPr>
            <a:r>
              <a:rPr lang="en-US" sz="3600" dirty="0"/>
              <a:t>- Albert Einstein</a:t>
            </a:r>
          </a:p>
          <a:p>
            <a:endParaRPr lang="en-US" dirty="0"/>
          </a:p>
        </p:txBody>
      </p:sp>
    </p:spTree>
    <p:extLst>
      <p:ext uri="{BB962C8B-B14F-4D97-AF65-F5344CB8AC3E}">
        <p14:creationId xmlns:p14="http://schemas.microsoft.com/office/powerpoint/2010/main" val="2399212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Text Set Project on </a:t>
            </a:r>
            <a:r>
              <a:rPr lang="en-US" sz="4000" dirty="0" err="1"/>
              <a:t>Edmodo</a:t>
            </a:r>
            <a:endParaRPr lang="en-US" sz="4000" dirty="0"/>
          </a:p>
        </p:txBody>
      </p:sp>
      <p:sp>
        <p:nvSpPr>
          <p:cNvPr id="7" name="Content Placeholder 6"/>
          <p:cNvSpPr>
            <a:spLocks noGrp="1"/>
          </p:cNvSpPr>
          <p:nvPr>
            <p:ph idx="1"/>
          </p:nvPr>
        </p:nvSpPr>
        <p:spPr>
          <a:xfrm>
            <a:off x="668740" y="1417639"/>
            <a:ext cx="8018060" cy="4747634"/>
          </a:xfrm>
        </p:spPr>
        <p:txBody>
          <a:bodyPr>
            <a:noAutofit/>
          </a:bodyPr>
          <a:lstStyle/>
          <a:p>
            <a:r>
              <a:rPr lang="en-US" dirty="0"/>
              <a:t>Make a teacher account at </a:t>
            </a:r>
            <a:r>
              <a:rPr lang="en-US" dirty="0">
                <a:hlinkClick r:id="rId2"/>
              </a:rPr>
              <a:t>www.edmodo.com</a:t>
            </a:r>
            <a:endParaRPr lang="en-US" dirty="0"/>
          </a:p>
          <a:p>
            <a:pPr marL="0" indent="0">
              <a:buNone/>
            </a:pPr>
            <a:endParaRPr lang="en-US" sz="1400" dirty="0"/>
          </a:p>
          <a:p>
            <a:r>
              <a:rPr lang="en-US" dirty="0"/>
              <a:t>On the left side of home screen, it will say “Groups” under your name and picture. Click on the + next to “Groups” and choose “Join”.</a:t>
            </a:r>
          </a:p>
          <a:p>
            <a:pPr marL="0" indent="0">
              <a:buNone/>
            </a:pPr>
            <a:endParaRPr lang="en-US" sz="1400" dirty="0"/>
          </a:p>
          <a:p>
            <a:r>
              <a:rPr lang="en-US" dirty="0"/>
              <a:t>Type in the group code: </a:t>
            </a:r>
            <a:r>
              <a:rPr lang="en-US" b="1" dirty="0"/>
              <a:t>sma265</a:t>
            </a:r>
          </a:p>
          <a:p>
            <a:pPr marL="0" indent="0">
              <a:buNone/>
            </a:pPr>
            <a:endParaRPr lang="en-US" sz="1400" dirty="0"/>
          </a:p>
          <a:p>
            <a:r>
              <a:rPr lang="en-US" dirty="0"/>
              <a:t>From your home screen, you should now see “Text Set Project” listed under “Groups”. Click on this tab.</a:t>
            </a:r>
          </a:p>
          <a:p>
            <a:pPr marL="0" indent="0">
              <a:buNone/>
            </a:pPr>
            <a:endParaRPr lang="en-US" sz="1400" dirty="0"/>
          </a:p>
          <a:p>
            <a:r>
              <a:rPr lang="en-US" dirty="0"/>
              <a:t>Choose “Folders” from the left side of your screen.</a:t>
            </a:r>
          </a:p>
        </p:txBody>
      </p:sp>
    </p:spTree>
    <p:extLst>
      <p:ext uri="{BB962C8B-B14F-4D97-AF65-F5344CB8AC3E}">
        <p14:creationId xmlns:p14="http://schemas.microsoft.com/office/powerpoint/2010/main" val="276689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074" y="5036555"/>
            <a:ext cx="184731" cy="369332"/>
          </a:xfrm>
          <a:prstGeom prst="rect">
            <a:avLst/>
          </a:prstGeom>
          <a:noFill/>
        </p:spPr>
        <p:txBody>
          <a:bodyPr wrap="none" rtlCol="0">
            <a:spAutoFit/>
          </a:bodyPr>
          <a:lstStyle/>
          <a:p>
            <a:pPr defTabSz="457200"/>
            <a:endParaRPr lang="en-US" dirty="0">
              <a:solidFill>
                <a:srgbClr val="000000"/>
              </a:solidFill>
            </a:endParaRPr>
          </a:p>
        </p:txBody>
      </p:sp>
      <p:sp>
        <p:nvSpPr>
          <p:cNvPr id="14" name="Title 13"/>
          <p:cNvSpPr>
            <a:spLocks noGrp="1"/>
          </p:cNvSpPr>
          <p:nvPr>
            <p:ph type="ctrTitle"/>
          </p:nvPr>
        </p:nvSpPr>
        <p:spPr>
          <a:xfrm>
            <a:off x="219320" y="2130422"/>
            <a:ext cx="8785850" cy="1470025"/>
          </a:xfrm>
        </p:spPr>
        <p:txBody>
          <a:bodyPr>
            <a:normAutofit/>
          </a:bodyPr>
          <a:lstStyle/>
          <a:p>
            <a:r>
              <a:rPr lang="en-US" dirty="0"/>
              <a:t>Why Text Sets?</a:t>
            </a:r>
          </a:p>
        </p:txBody>
      </p:sp>
      <p:sp>
        <p:nvSpPr>
          <p:cNvPr id="15" name="Subtitle 14"/>
          <p:cNvSpPr>
            <a:spLocks noGrp="1"/>
          </p:cNvSpPr>
          <p:nvPr>
            <p:ph type="subTitle" idx="1"/>
          </p:nvPr>
        </p:nvSpPr>
        <p:spPr>
          <a:xfrm>
            <a:off x="219317" y="3303300"/>
            <a:ext cx="8785852" cy="792406"/>
          </a:xfrm>
        </p:spPr>
        <p:txBody>
          <a:bodyPr>
            <a:noAutofit/>
          </a:bodyPr>
          <a:lstStyle/>
          <a:p>
            <a:r>
              <a:rPr lang="en-US" dirty="0"/>
              <a:t>David Liben and Silas Kulkarni</a:t>
            </a:r>
          </a:p>
          <a:p>
            <a:r>
              <a:rPr lang="en-US" dirty="0">
                <a:hlinkClick r:id="rId3"/>
              </a:rPr>
              <a:t>dliben@studentsachieve.net</a:t>
            </a:r>
            <a:endParaRPr lang="en-US" dirty="0"/>
          </a:p>
          <a:p>
            <a:r>
              <a:rPr lang="en-US" dirty="0"/>
              <a:t>mliben@studentsachieve.net</a:t>
            </a:r>
          </a:p>
          <a:p>
            <a:r>
              <a:rPr lang="en-US" dirty="0">
                <a:solidFill>
                  <a:schemeClr val="accent1"/>
                </a:solidFill>
              </a:rPr>
              <a:t>www.achievethecore.org</a:t>
            </a:r>
          </a:p>
        </p:txBody>
      </p:sp>
    </p:spTree>
    <p:extLst>
      <p:ext uri="{BB962C8B-B14F-4D97-AF65-F5344CB8AC3E}">
        <p14:creationId xmlns:p14="http://schemas.microsoft.com/office/powerpoint/2010/main" val="36084664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074" y="5036555"/>
            <a:ext cx="184731" cy="369332"/>
          </a:xfrm>
          <a:prstGeom prst="rect">
            <a:avLst/>
          </a:prstGeom>
          <a:noFill/>
        </p:spPr>
        <p:txBody>
          <a:bodyPr wrap="none" rtlCol="0">
            <a:spAutoFit/>
          </a:bodyPr>
          <a:lstStyle/>
          <a:p>
            <a:pPr defTabSz="457200"/>
            <a:endParaRPr lang="en-US" dirty="0">
              <a:solidFill>
                <a:srgbClr val="000000"/>
              </a:solidFill>
            </a:endParaRPr>
          </a:p>
        </p:txBody>
      </p:sp>
      <p:sp>
        <p:nvSpPr>
          <p:cNvPr id="14" name="Title 13"/>
          <p:cNvSpPr>
            <a:spLocks noGrp="1"/>
          </p:cNvSpPr>
          <p:nvPr>
            <p:ph type="ctrTitle"/>
          </p:nvPr>
        </p:nvSpPr>
        <p:spPr>
          <a:xfrm>
            <a:off x="518615" y="1981210"/>
            <a:ext cx="8120418" cy="1470025"/>
          </a:xfrm>
        </p:spPr>
        <p:txBody>
          <a:bodyPr>
            <a:normAutofit/>
          </a:bodyPr>
          <a:lstStyle/>
          <a:p>
            <a:r>
              <a:rPr lang="en-US" dirty="0"/>
              <a:t>How Can Expert Packs Be Used? </a:t>
            </a:r>
          </a:p>
        </p:txBody>
      </p:sp>
      <p:sp>
        <p:nvSpPr>
          <p:cNvPr id="15" name="Subtitle 14"/>
          <p:cNvSpPr>
            <a:spLocks noGrp="1"/>
          </p:cNvSpPr>
          <p:nvPr>
            <p:ph type="subTitle" idx="1"/>
          </p:nvPr>
        </p:nvSpPr>
        <p:spPr>
          <a:xfrm>
            <a:off x="518615" y="3231118"/>
            <a:ext cx="6858000" cy="792407"/>
          </a:xfrm>
        </p:spPr>
        <p:txBody>
          <a:bodyPr>
            <a:noAutofit/>
          </a:bodyPr>
          <a:lstStyle/>
          <a:p>
            <a:r>
              <a:rPr lang="en-US" dirty="0"/>
              <a:t>Pilot Project Tips: </a:t>
            </a:r>
            <a:r>
              <a:rPr lang="en-US" i="1" dirty="0"/>
              <a:t>Earth’s Precious Resource</a:t>
            </a:r>
          </a:p>
        </p:txBody>
      </p:sp>
    </p:spTree>
    <p:extLst>
      <p:ext uri="{BB962C8B-B14F-4D97-AF65-F5344CB8AC3E}">
        <p14:creationId xmlns:p14="http://schemas.microsoft.com/office/powerpoint/2010/main" val="299048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4-12-08 at 7.20.47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83" t="-5080" r="764" b="445"/>
          <a:stretch/>
        </p:blipFill>
        <p:spPr>
          <a:xfrm>
            <a:off x="1485901" y="26576"/>
            <a:ext cx="6161078" cy="6223542"/>
          </a:xfrm>
        </p:spPr>
      </p:pic>
    </p:spTree>
    <p:extLst>
      <p:ext uri="{BB962C8B-B14F-4D97-AF65-F5344CB8AC3E}">
        <p14:creationId xmlns:p14="http://schemas.microsoft.com/office/powerpoint/2010/main" val="33165891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Inquiry</a:t>
            </a:r>
          </a:p>
        </p:txBody>
      </p:sp>
      <p:sp>
        <p:nvSpPr>
          <p:cNvPr id="3" name="Content Placeholder 2"/>
          <p:cNvSpPr>
            <a:spLocks noGrp="1"/>
          </p:cNvSpPr>
          <p:nvPr>
            <p:ph idx="1"/>
          </p:nvPr>
        </p:nvSpPr>
        <p:spPr>
          <a:xfrm>
            <a:off x="457200" y="1371601"/>
            <a:ext cx="8229600" cy="4754564"/>
          </a:xfrm>
        </p:spPr>
        <p:txBody>
          <a:bodyPr/>
          <a:lstStyle/>
          <a:p>
            <a:r>
              <a:rPr lang="en-US" dirty="0"/>
              <a:t>How can we design and integrate expert packs into curriculum to build student vocabulary, knowledge and capacity to read independently? </a:t>
            </a:r>
          </a:p>
        </p:txBody>
      </p:sp>
      <p:pic>
        <p:nvPicPr>
          <p:cNvPr id="4" name="Picture 3" descr="ReadingEP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150" y="2667010"/>
            <a:ext cx="2125980" cy="3494927"/>
          </a:xfrm>
          <a:prstGeom prst="rect">
            <a:avLst/>
          </a:prstGeom>
        </p:spPr>
      </p:pic>
    </p:spTree>
    <p:extLst>
      <p:ext uri="{BB962C8B-B14F-4D97-AF65-F5344CB8AC3E}">
        <p14:creationId xmlns:p14="http://schemas.microsoft.com/office/powerpoint/2010/main" val="42035737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Pilot Project: </a:t>
            </a:r>
            <a:r>
              <a:rPr lang="en-US" i="1" dirty="0"/>
              <a:t>Earth’s Precious Resource</a:t>
            </a:r>
          </a:p>
        </p:txBody>
      </p:sp>
      <p:sp>
        <p:nvSpPr>
          <p:cNvPr id="3" name="Content Placeholder 2"/>
          <p:cNvSpPr>
            <a:spLocks noGrp="1"/>
          </p:cNvSpPr>
          <p:nvPr>
            <p:ph idx="1"/>
          </p:nvPr>
        </p:nvSpPr>
        <p:spPr/>
        <p:txBody>
          <a:bodyPr/>
          <a:lstStyle/>
          <a:p>
            <a:r>
              <a:rPr lang="en-US" dirty="0"/>
              <a:t>7 classes – Nevada and Vermont</a:t>
            </a:r>
          </a:p>
          <a:p>
            <a:endParaRPr lang="en-US" dirty="0"/>
          </a:p>
          <a:p>
            <a:r>
              <a:rPr lang="en-US" dirty="0"/>
              <a:t>Range of student abilities</a:t>
            </a:r>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p:txBody>
      </p:sp>
      <p:pic>
        <p:nvPicPr>
          <p:cNvPr id="4" name="Picture 3" descr="2014-11-07 09.14.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375" y="3166495"/>
            <a:ext cx="3143250" cy="2819400"/>
          </a:xfrm>
          <a:prstGeom prst="rect">
            <a:avLst/>
          </a:prstGeom>
        </p:spPr>
      </p:pic>
    </p:spTree>
    <p:extLst>
      <p:ext uri="{BB962C8B-B14F-4D97-AF65-F5344CB8AC3E}">
        <p14:creationId xmlns:p14="http://schemas.microsoft.com/office/powerpoint/2010/main" val="42476584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 Set Project Panel (see video)</a:t>
            </a:r>
          </a:p>
        </p:txBody>
      </p:sp>
      <p:pic>
        <p:nvPicPr>
          <p:cNvPr id="5" name="Content Placeholder 4" descr="Screen Shot 2015-03-26 at 3.55.55 PM.png"/>
          <p:cNvPicPr>
            <a:picLocks noGrp="1" noChangeAspect="1"/>
          </p:cNvPicPr>
          <p:nvPr>
            <p:ph idx="1"/>
          </p:nvPr>
        </p:nvPicPr>
        <p:blipFill>
          <a:blip r:embed="rId3">
            <a:extLst>
              <a:ext uri="{28A0092B-C50C-407E-A947-70E740481C1C}">
                <a14:useLocalDpi xmlns:a14="http://schemas.microsoft.com/office/drawing/2010/main" val="0"/>
              </a:ext>
            </a:extLst>
          </a:blip>
          <a:srcRect l="5392" r="5392"/>
          <a:stretch>
            <a:fillRect/>
          </a:stretch>
        </p:blipFill>
        <p:spPr/>
      </p:pic>
    </p:spTree>
    <p:extLst>
      <p:ext uri="{BB962C8B-B14F-4D97-AF65-F5344CB8AC3E}">
        <p14:creationId xmlns:p14="http://schemas.microsoft.com/office/powerpoint/2010/main" val="13948522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sp>
        <p:nvSpPr>
          <p:cNvPr id="3" name="Content Placeholder 2"/>
          <p:cNvSpPr>
            <a:spLocks noGrp="1"/>
          </p:cNvSpPr>
          <p:nvPr>
            <p:ph idx="1"/>
          </p:nvPr>
        </p:nvSpPr>
        <p:spPr>
          <a:xfrm>
            <a:off x="552734" y="1461993"/>
            <a:ext cx="8229600" cy="4525963"/>
          </a:xfrm>
        </p:spPr>
        <p:txBody>
          <a:bodyPr/>
          <a:lstStyle/>
          <a:p>
            <a:pPr marL="171450" indent="-171450"/>
            <a:endParaRPr lang="en-US" dirty="0"/>
          </a:p>
          <a:p>
            <a:pPr marL="171450" indent="-171450"/>
            <a:r>
              <a:rPr lang="en-US" dirty="0"/>
              <a:t>Consider the ideas listed on the </a:t>
            </a:r>
            <a:r>
              <a:rPr lang="en-US" dirty="0" err="1"/>
              <a:t>notetaker</a:t>
            </a:r>
            <a:r>
              <a:rPr lang="en-US" dirty="0"/>
              <a:t> and the thoughts presented by the panelists. </a:t>
            </a:r>
          </a:p>
          <a:p>
            <a:pPr marL="0" indent="0">
              <a:buNone/>
            </a:pPr>
            <a:endParaRPr lang="en-US" dirty="0"/>
          </a:p>
          <a:p>
            <a:pPr marL="171450" indent="-171450"/>
            <a:r>
              <a:rPr lang="en-US" dirty="0"/>
              <a:t>How could you use text sets in your setting? Be ready to share some ideas from your table.</a:t>
            </a:r>
          </a:p>
          <a:p>
            <a:pPr marL="171450" indent="-171450"/>
            <a:endParaRPr lang="en-US" dirty="0"/>
          </a:p>
          <a:p>
            <a:endParaRPr lang="en-US" dirty="0"/>
          </a:p>
          <a:p>
            <a:endParaRPr lang="en-US" dirty="0"/>
          </a:p>
        </p:txBody>
      </p:sp>
    </p:spTree>
    <p:extLst>
      <p:ext uri="{BB962C8B-B14F-4D97-AF65-F5344CB8AC3E}">
        <p14:creationId xmlns:p14="http://schemas.microsoft.com/office/powerpoint/2010/main" val="32723703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pic>
        <p:nvPicPr>
          <p:cNvPr id="4" name="Content Placeholder 3" descr="iPhone Image A6170C.jpg"/>
          <p:cNvPicPr>
            <a:picLocks noGrp="1" noChangeAspect="1"/>
          </p:cNvPicPr>
          <p:nvPr>
            <p:ph idx="1"/>
          </p:nvPr>
        </p:nvPicPr>
        <p:blipFill>
          <a:blip r:embed="rId3">
            <a:extLst>
              <a:ext uri="{28A0092B-C50C-407E-A947-70E740481C1C}">
                <a14:useLocalDpi xmlns:a14="http://schemas.microsoft.com/office/drawing/2010/main" val="0"/>
              </a:ext>
            </a:extLst>
          </a:blip>
          <a:srcRect t="13196" b="13196"/>
          <a:stretch>
            <a:fillRect/>
          </a:stretch>
        </p:blipFill>
        <p:spPr>
          <a:xfrm>
            <a:off x="1428750" y="1295400"/>
            <a:ext cx="6172200" cy="3352800"/>
          </a:xfrm>
        </p:spPr>
      </p:pic>
      <p:sp>
        <p:nvSpPr>
          <p:cNvPr id="3" name="Rectangle 2"/>
          <p:cNvSpPr/>
          <p:nvPr/>
        </p:nvSpPr>
        <p:spPr>
          <a:xfrm>
            <a:off x="457200" y="4813998"/>
            <a:ext cx="8229600" cy="1200329"/>
          </a:xfrm>
          <a:prstGeom prst="rect">
            <a:avLst/>
          </a:prstGeom>
        </p:spPr>
        <p:txBody>
          <a:bodyPr wrap="square">
            <a:spAutoFit/>
          </a:bodyPr>
          <a:lstStyle/>
          <a:p>
            <a:r>
              <a:rPr lang="en-US" sz="2400" dirty="0">
                <a:latin typeface="Lucida Sans" panose="020B0602030504020204" pitchFamily="34" charset="0"/>
              </a:rPr>
              <a:t>“Now that the routines are set, if there was another set to do with this same class, I think they would have a lot more independence.” </a:t>
            </a:r>
          </a:p>
        </p:txBody>
      </p:sp>
    </p:spTree>
    <p:extLst>
      <p:ext uri="{BB962C8B-B14F-4D97-AF65-F5344CB8AC3E}">
        <p14:creationId xmlns:p14="http://schemas.microsoft.com/office/powerpoint/2010/main" val="27745003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Students</a:t>
            </a:r>
          </a:p>
        </p:txBody>
      </p:sp>
      <p:sp>
        <p:nvSpPr>
          <p:cNvPr id="3" name="Content Placeholder 2"/>
          <p:cNvSpPr>
            <a:spLocks noGrp="1"/>
          </p:cNvSpPr>
          <p:nvPr>
            <p:ph idx="1"/>
          </p:nvPr>
        </p:nvSpPr>
        <p:spPr/>
        <p:txBody>
          <a:bodyPr/>
          <a:lstStyle/>
          <a:p>
            <a:r>
              <a:rPr lang="en-US" dirty="0"/>
              <a:t>“There are these little tiny bugs called microbes. The water is crystal clear, so he may not know it is polluted.”</a:t>
            </a:r>
          </a:p>
          <a:p>
            <a:endParaRPr lang="en-US" dirty="0"/>
          </a:p>
          <a:p>
            <a:r>
              <a:rPr lang="en-US" dirty="0"/>
              <a:t>“I went home and got on </a:t>
            </a:r>
            <a:r>
              <a:rPr lang="en-US" dirty="0" err="1"/>
              <a:t>water.org</a:t>
            </a:r>
            <a:r>
              <a:rPr lang="en-US" dirty="0"/>
              <a:t> last night.”</a:t>
            </a:r>
          </a:p>
          <a:p>
            <a:endParaRPr lang="en-US" dirty="0"/>
          </a:p>
          <a:p>
            <a:r>
              <a:rPr lang="en-US" dirty="0"/>
              <a:t>“I remember from the last article people are doing things to prevent more people dying like building wells.”</a:t>
            </a:r>
          </a:p>
        </p:txBody>
      </p:sp>
    </p:spTree>
    <p:extLst>
      <p:ext uri="{BB962C8B-B14F-4D97-AF65-F5344CB8AC3E}">
        <p14:creationId xmlns:p14="http://schemas.microsoft.com/office/powerpoint/2010/main" val="35798319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Student Work</a:t>
            </a:r>
          </a:p>
        </p:txBody>
      </p:sp>
      <p:pic>
        <p:nvPicPr>
          <p:cNvPr id="4" name="Content Placeholder 3" descr="Rollingvocab2.pdf"/>
          <p:cNvPicPr>
            <a:picLocks noGrp="1" noChangeAspect="1"/>
          </p:cNvPicPr>
          <p:nvPr>
            <p:ph idx="1"/>
          </p:nvPr>
        </p:nvPicPr>
        <p:blipFill>
          <a:blip r:embed="rId2" cstate="print">
            <a:extLst>
              <a:ext uri="{28A0092B-C50C-407E-A947-70E740481C1C}">
                <a14:useLocalDpi xmlns:a14="http://schemas.microsoft.com/office/drawing/2010/main" val="0"/>
              </a:ext>
            </a:extLst>
          </a:blip>
          <a:srcRect t="28751" b="28751"/>
          <a:stretch>
            <a:fillRect/>
          </a:stretch>
        </p:blipFill>
        <p:spPr>
          <a:xfrm>
            <a:off x="1543050" y="1493842"/>
            <a:ext cx="6172200" cy="4525963"/>
          </a:xfrm>
        </p:spPr>
      </p:pic>
    </p:spTree>
    <p:extLst>
      <p:ext uri="{BB962C8B-B14F-4D97-AF65-F5344CB8AC3E}">
        <p14:creationId xmlns:p14="http://schemas.microsoft.com/office/powerpoint/2010/main" val="4028177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4-12-08 at 11.14.44 A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43199" t="25984" r="43199" b="44602"/>
          <a:stretch/>
        </p:blipFill>
        <p:spPr>
          <a:xfrm>
            <a:off x="-2171698" y="762009"/>
            <a:ext cx="9544051" cy="5280025"/>
          </a:xfrm>
        </p:spPr>
      </p:pic>
    </p:spTree>
    <p:extLst>
      <p:ext uri="{BB962C8B-B14F-4D97-AF65-F5344CB8AC3E}">
        <p14:creationId xmlns:p14="http://schemas.microsoft.com/office/powerpoint/2010/main" val="5766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65"/>
            <a:ext cx="8229600" cy="1143000"/>
          </a:xfrm>
        </p:spPr>
        <p:txBody>
          <a:bodyPr>
            <a:normAutofit/>
          </a:bodyPr>
          <a:lstStyle/>
          <a:p>
            <a:r>
              <a:rPr lang="en-US" dirty="0">
                <a:solidFill>
                  <a:schemeClr val="tx1">
                    <a:lumMod val="75000"/>
                    <a:lumOff val="25000"/>
                  </a:schemeClr>
                </a:solidFill>
              </a:rPr>
              <a:t>Five Essential Studies</a:t>
            </a:r>
          </a:p>
        </p:txBody>
      </p:sp>
      <p:sp>
        <p:nvSpPr>
          <p:cNvPr id="3" name="Content Placeholder 2"/>
          <p:cNvSpPr>
            <a:spLocks noGrp="1"/>
          </p:cNvSpPr>
          <p:nvPr>
            <p:ph idx="1"/>
          </p:nvPr>
        </p:nvSpPr>
        <p:spPr>
          <a:xfrm>
            <a:off x="573205" y="1253865"/>
            <a:ext cx="8113595" cy="4525963"/>
          </a:xfrm>
        </p:spPr>
        <p:txBody>
          <a:bodyPr>
            <a:normAutofit fontScale="92500" lnSpcReduction="10000"/>
          </a:bodyPr>
          <a:lstStyle/>
          <a:p>
            <a:r>
              <a:rPr lang="en-US" b="1" dirty="0">
                <a:solidFill>
                  <a:schemeClr val="tx1">
                    <a:lumMod val="75000"/>
                    <a:lumOff val="25000"/>
                  </a:schemeClr>
                </a:solidFill>
              </a:rPr>
              <a:t>Hernandez 2011, </a:t>
            </a:r>
            <a:r>
              <a:rPr lang="en-US" dirty="0">
                <a:solidFill>
                  <a:schemeClr val="tx1">
                    <a:lumMod val="75000"/>
                    <a:lumOff val="25000"/>
                  </a:schemeClr>
                </a:solidFill>
              </a:rPr>
              <a:t>“Double Jeopardy” </a:t>
            </a:r>
          </a:p>
          <a:p>
            <a:pPr marL="0" indent="0">
              <a:buNone/>
            </a:pPr>
            <a:endParaRPr lang="en-US" sz="900" dirty="0">
              <a:solidFill>
                <a:schemeClr val="tx1">
                  <a:lumMod val="75000"/>
                  <a:lumOff val="25000"/>
                </a:schemeClr>
              </a:solidFill>
            </a:endParaRPr>
          </a:p>
          <a:p>
            <a:r>
              <a:rPr lang="en-US" b="1" dirty="0">
                <a:solidFill>
                  <a:schemeClr val="tx1">
                    <a:lumMod val="75000"/>
                    <a:lumOff val="25000"/>
                  </a:schemeClr>
                </a:solidFill>
              </a:rPr>
              <a:t>Lesnick et al 2010, </a:t>
            </a:r>
            <a:r>
              <a:rPr lang="en-US" dirty="0">
                <a:solidFill>
                  <a:schemeClr val="tx1">
                    <a:lumMod val="75000"/>
                    <a:lumOff val="25000"/>
                  </a:schemeClr>
                </a:solidFill>
              </a:rPr>
              <a:t>“Reading on Grade Level in Third Grade: How Is it Related to High School Performance and College Enrollment?”</a:t>
            </a:r>
          </a:p>
          <a:p>
            <a:pPr marL="0" indent="0">
              <a:buNone/>
            </a:pPr>
            <a:endParaRPr lang="en-US" sz="900" dirty="0">
              <a:solidFill>
                <a:schemeClr val="tx1">
                  <a:lumMod val="75000"/>
                  <a:lumOff val="25000"/>
                </a:schemeClr>
              </a:solidFill>
            </a:endParaRPr>
          </a:p>
          <a:p>
            <a:pPr lvl="0"/>
            <a:r>
              <a:rPr lang="en-US" b="1" dirty="0">
                <a:solidFill>
                  <a:schemeClr val="tx1">
                    <a:lumMod val="75000"/>
                    <a:lumOff val="25000"/>
                  </a:schemeClr>
                </a:solidFill>
              </a:rPr>
              <a:t>Fletcher and Lyon 1998, </a:t>
            </a:r>
            <a:r>
              <a:rPr lang="en-US" dirty="0">
                <a:solidFill>
                  <a:schemeClr val="tx1">
                    <a:lumMod val="75000"/>
                    <a:lumOff val="25000"/>
                  </a:schemeClr>
                </a:solidFill>
              </a:rPr>
              <a:t>74% of 3</a:t>
            </a:r>
            <a:r>
              <a:rPr lang="en-US" baseline="30000" dirty="0">
                <a:solidFill>
                  <a:schemeClr val="tx1">
                    <a:lumMod val="75000"/>
                    <a:lumOff val="25000"/>
                  </a:schemeClr>
                </a:solidFill>
              </a:rPr>
              <a:t>rd</a:t>
            </a:r>
            <a:r>
              <a:rPr lang="en-US" dirty="0">
                <a:solidFill>
                  <a:schemeClr val="tx1">
                    <a:lumMod val="75000"/>
                    <a:lumOff val="25000"/>
                  </a:schemeClr>
                </a:solidFill>
              </a:rPr>
              <a:t> graders who read poorly will still be struggling in 9</a:t>
            </a:r>
            <a:r>
              <a:rPr lang="en-US" baseline="30000" dirty="0">
                <a:solidFill>
                  <a:schemeClr val="tx1">
                    <a:lumMod val="75000"/>
                    <a:lumOff val="25000"/>
                  </a:schemeClr>
                </a:solidFill>
              </a:rPr>
              <a:t>th</a:t>
            </a:r>
            <a:r>
              <a:rPr lang="en-US" dirty="0">
                <a:solidFill>
                  <a:schemeClr val="tx1">
                    <a:lumMod val="75000"/>
                    <a:lumOff val="25000"/>
                  </a:schemeClr>
                </a:solidFill>
              </a:rPr>
              <a:t> grade.</a:t>
            </a:r>
          </a:p>
          <a:p>
            <a:pPr marL="0" lvl="0" indent="0">
              <a:buNone/>
            </a:pPr>
            <a:endParaRPr lang="en-US" sz="900" dirty="0">
              <a:solidFill>
                <a:schemeClr val="tx1">
                  <a:lumMod val="75000"/>
                  <a:lumOff val="25000"/>
                </a:schemeClr>
              </a:solidFill>
            </a:endParaRPr>
          </a:p>
          <a:p>
            <a:pPr lvl="0"/>
            <a:r>
              <a:rPr lang="en-US" b="1" dirty="0">
                <a:solidFill>
                  <a:schemeClr val="tx1">
                    <a:lumMod val="75000"/>
                    <a:lumOff val="25000"/>
                  </a:schemeClr>
                </a:solidFill>
              </a:rPr>
              <a:t>Snow et al 1998, </a:t>
            </a:r>
            <a:r>
              <a:rPr lang="en-US" dirty="0">
                <a:solidFill>
                  <a:schemeClr val="tx1">
                    <a:lumMod val="75000"/>
                    <a:lumOff val="25000"/>
                  </a:schemeClr>
                </a:solidFill>
              </a:rPr>
              <a:t>“A person who is not at least a modestly skilled reader by the end of third grade is quite unlikely to graduate from high school.”</a:t>
            </a:r>
          </a:p>
          <a:p>
            <a:pPr marL="0" lvl="0" indent="0">
              <a:buNone/>
            </a:pPr>
            <a:endParaRPr lang="en-US" sz="900" dirty="0">
              <a:solidFill>
                <a:schemeClr val="tx1">
                  <a:lumMod val="75000"/>
                  <a:lumOff val="25000"/>
                </a:schemeClr>
              </a:solidFill>
            </a:endParaRPr>
          </a:p>
          <a:p>
            <a:pPr lvl="0"/>
            <a:r>
              <a:rPr lang="en-US" b="1" dirty="0" err="1">
                <a:solidFill>
                  <a:schemeClr val="tx1">
                    <a:lumMod val="75000"/>
                    <a:lumOff val="25000"/>
                  </a:schemeClr>
                </a:solidFill>
              </a:rPr>
              <a:t>Juel</a:t>
            </a:r>
            <a:r>
              <a:rPr lang="en-US" b="1" dirty="0">
                <a:solidFill>
                  <a:schemeClr val="tx1">
                    <a:lumMod val="75000"/>
                    <a:lumOff val="25000"/>
                  </a:schemeClr>
                </a:solidFill>
              </a:rPr>
              <a:t> 1988, </a:t>
            </a:r>
            <a:r>
              <a:rPr lang="en-US" dirty="0">
                <a:solidFill>
                  <a:schemeClr val="tx1">
                    <a:lumMod val="75000"/>
                    <a:lumOff val="25000"/>
                  </a:schemeClr>
                </a:solidFill>
              </a:rPr>
              <a:t>1</a:t>
            </a:r>
            <a:r>
              <a:rPr lang="en-US" baseline="30000" dirty="0">
                <a:solidFill>
                  <a:schemeClr val="tx1">
                    <a:lumMod val="75000"/>
                    <a:lumOff val="25000"/>
                  </a:schemeClr>
                </a:solidFill>
              </a:rPr>
              <a:t>st</a:t>
            </a:r>
            <a:r>
              <a:rPr lang="en-US" dirty="0">
                <a:solidFill>
                  <a:schemeClr val="tx1">
                    <a:lumMod val="75000"/>
                    <a:lumOff val="25000"/>
                  </a:schemeClr>
                </a:solidFill>
              </a:rPr>
              <a:t> grade reading scores are a “reliable predictor of later reading scores.”</a:t>
            </a:r>
          </a:p>
          <a:p>
            <a:endParaRPr lang="en-US" dirty="0"/>
          </a:p>
        </p:txBody>
      </p:sp>
    </p:spTree>
    <p:extLst>
      <p:ext uri="{BB962C8B-B14F-4D97-AF65-F5344CB8AC3E}">
        <p14:creationId xmlns:p14="http://schemas.microsoft.com/office/powerpoint/2010/main" val="3441856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Student Work</a:t>
            </a:r>
          </a:p>
        </p:txBody>
      </p:sp>
      <p:sp>
        <p:nvSpPr>
          <p:cNvPr id="3" name="Content Placeholder 2"/>
          <p:cNvSpPr>
            <a:spLocks noGrp="1"/>
          </p:cNvSpPr>
          <p:nvPr>
            <p:ph idx="1"/>
          </p:nvPr>
        </p:nvSpPr>
        <p:spPr/>
        <p:txBody>
          <a:bodyPr/>
          <a:lstStyle/>
          <a:p>
            <a:pPr marL="0" indent="0">
              <a:buNone/>
            </a:pPr>
            <a:r>
              <a:rPr lang="en-US" dirty="0"/>
              <a:t>Use only 8 words to take notes; it has to be in your own words.</a:t>
            </a:r>
          </a:p>
          <a:p>
            <a:endParaRPr lang="en-US" dirty="0"/>
          </a:p>
          <a:p>
            <a:r>
              <a:rPr lang="en-US" dirty="0"/>
              <a:t>Hydrologists study runoff and overflow to warn people of floods.</a:t>
            </a:r>
          </a:p>
          <a:p>
            <a:endParaRPr lang="en-US" dirty="0"/>
          </a:p>
          <a:p>
            <a:r>
              <a:rPr lang="en-US" dirty="0"/>
              <a:t>People build aqueducts to get water to people.</a:t>
            </a:r>
          </a:p>
          <a:p>
            <a:endParaRPr lang="en-US" dirty="0"/>
          </a:p>
          <a:p>
            <a:r>
              <a:rPr lang="en-US" dirty="0"/>
              <a:t>Throughout history, hydrologists found ways to control water. </a:t>
            </a:r>
          </a:p>
        </p:txBody>
      </p:sp>
    </p:spTree>
    <p:extLst>
      <p:ext uri="{BB962C8B-B14F-4D97-AF65-F5344CB8AC3E}">
        <p14:creationId xmlns:p14="http://schemas.microsoft.com/office/powerpoint/2010/main" val="19554787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work</a:t>
            </a:r>
          </a:p>
        </p:txBody>
      </p:sp>
      <p:pic>
        <p:nvPicPr>
          <p:cNvPr id="12" name="Content Placeholder 11" descr="APictureofKnowledge.png"/>
          <p:cNvPicPr>
            <a:picLocks noGrp="1" noChangeAspect="1"/>
          </p:cNvPicPr>
          <p:nvPr>
            <p:ph idx="1"/>
          </p:nvPr>
        </p:nvPicPr>
        <p:blipFill>
          <a:blip r:embed="rId3">
            <a:extLst>
              <a:ext uri="{28A0092B-C50C-407E-A947-70E740481C1C}">
                <a14:useLocalDpi xmlns:a14="http://schemas.microsoft.com/office/drawing/2010/main" val="0"/>
              </a:ext>
            </a:extLst>
          </a:blip>
          <a:srcRect t="716" b="716"/>
          <a:stretch>
            <a:fillRect/>
          </a:stretch>
        </p:blipFill>
        <p:spPr>
          <a:xfrm>
            <a:off x="1485900" y="1341439"/>
            <a:ext cx="6172200" cy="4525963"/>
          </a:xfrm>
        </p:spPr>
      </p:pic>
    </p:spTree>
    <p:extLst>
      <p:ext uri="{BB962C8B-B14F-4D97-AF65-F5344CB8AC3E}">
        <p14:creationId xmlns:p14="http://schemas.microsoft.com/office/powerpoint/2010/main" val="13006211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Pun</a:t>
            </a:r>
          </a:p>
        </p:txBody>
      </p:sp>
      <p:pic>
        <p:nvPicPr>
          <p:cNvPr id="7" name="Content Placeholder 6" descr="Screen Shot 2014-12-04 at 1.53.2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3704" t="17889" r="-3704" b="-3712"/>
          <a:stretch/>
        </p:blipFill>
        <p:spPr>
          <a:xfrm>
            <a:off x="1371600" y="1066800"/>
            <a:ext cx="6172200" cy="5117840"/>
          </a:xfrm>
        </p:spPr>
      </p:pic>
    </p:spTree>
    <p:extLst>
      <p:ext uri="{BB962C8B-B14F-4D97-AF65-F5344CB8AC3E}">
        <p14:creationId xmlns:p14="http://schemas.microsoft.com/office/powerpoint/2010/main" val="35634616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14148" y="1600200"/>
            <a:ext cx="8072651" cy="4525963"/>
          </a:xfrm>
        </p:spPr>
        <p:txBody>
          <a:bodyPr/>
          <a:lstStyle/>
          <a:p>
            <a:r>
              <a:rPr lang="en-US" dirty="0"/>
              <a:t>All of the resources and reflections collected during the pilot project are available in the folders on </a:t>
            </a:r>
            <a:r>
              <a:rPr lang="en-US" dirty="0" err="1"/>
              <a:t>Edmodo</a:t>
            </a:r>
            <a:r>
              <a:rPr lang="en-US" dirty="0"/>
              <a:t>. </a:t>
            </a:r>
          </a:p>
          <a:p>
            <a:endParaRPr lang="en-US" dirty="0"/>
          </a:p>
          <a:p>
            <a:r>
              <a:rPr lang="en-US" dirty="0">
                <a:hlinkClick r:id="rId2"/>
              </a:rPr>
              <a:t>Cschmidt@studentsachieve.net</a:t>
            </a:r>
            <a:r>
              <a:rPr lang="en-US" dirty="0"/>
              <a:t> </a:t>
            </a:r>
          </a:p>
        </p:txBody>
      </p:sp>
    </p:spTree>
    <p:extLst>
      <p:ext uri="{BB962C8B-B14F-4D97-AF65-F5344CB8AC3E}">
        <p14:creationId xmlns:p14="http://schemas.microsoft.com/office/powerpoint/2010/main" val="2469672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Why?</a:t>
            </a:r>
          </a:p>
        </p:txBody>
      </p:sp>
      <p:sp>
        <p:nvSpPr>
          <p:cNvPr id="3" name="Content Placeholder 2"/>
          <p:cNvSpPr>
            <a:spLocks noGrp="1"/>
          </p:cNvSpPr>
          <p:nvPr>
            <p:ph idx="1"/>
          </p:nvPr>
        </p:nvSpPr>
        <p:spPr>
          <a:xfrm>
            <a:off x="682388" y="1600200"/>
            <a:ext cx="8004412" cy="4525963"/>
          </a:xfrm>
        </p:spPr>
        <p:txBody>
          <a:bodyPr>
            <a:normAutofit fontScale="92500" lnSpcReduction="10000"/>
          </a:bodyPr>
          <a:lstStyle/>
          <a:p>
            <a:r>
              <a:rPr lang="en-US" sz="2600" dirty="0">
                <a:solidFill>
                  <a:schemeClr val="tx1">
                    <a:lumMod val="75000"/>
                    <a:lumOff val="25000"/>
                  </a:schemeClr>
                </a:solidFill>
              </a:rPr>
              <a:t>How is it that tests so early can predict results so many years later?</a:t>
            </a:r>
          </a:p>
          <a:p>
            <a:endParaRPr lang="en-US" sz="2600" dirty="0">
              <a:solidFill>
                <a:schemeClr val="tx1">
                  <a:lumMod val="75000"/>
                  <a:lumOff val="25000"/>
                </a:schemeClr>
              </a:solidFill>
            </a:endParaRPr>
          </a:p>
          <a:p>
            <a:r>
              <a:rPr lang="en-US" sz="2600" dirty="0">
                <a:solidFill>
                  <a:schemeClr val="tx1">
                    <a:lumMod val="75000"/>
                    <a:lumOff val="25000"/>
                  </a:schemeClr>
                </a:solidFill>
              </a:rPr>
              <a:t>What are we </a:t>
            </a:r>
            <a:r>
              <a:rPr lang="en-US" sz="2600" b="1" dirty="0">
                <a:solidFill>
                  <a:schemeClr val="tx1">
                    <a:lumMod val="75000"/>
                    <a:lumOff val="25000"/>
                  </a:schemeClr>
                </a:solidFill>
              </a:rPr>
              <a:t>doing </a:t>
            </a:r>
            <a:r>
              <a:rPr lang="en-US" sz="2600" dirty="0">
                <a:solidFill>
                  <a:schemeClr val="tx1">
                    <a:lumMod val="75000"/>
                    <a:lumOff val="25000"/>
                  </a:schemeClr>
                </a:solidFill>
              </a:rPr>
              <a:t>in schools that might be perpetuating these trends?</a:t>
            </a:r>
          </a:p>
          <a:p>
            <a:endParaRPr lang="en-US" sz="2600" dirty="0">
              <a:solidFill>
                <a:schemeClr val="tx1">
                  <a:lumMod val="75000"/>
                  <a:lumOff val="25000"/>
                </a:schemeClr>
              </a:solidFill>
            </a:endParaRPr>
          </a:p>
          <a:p>
            <a:r>
              <a:rPr lang="en-US" sz="2600" dirty="0">
                <a:solidFill>
                  <a:schemeClr val="tx1">
                    <a:lumMod val="75000"/>
                    <a:lumOff val="25000"/>
                  </a:schemeClr>
                </a:solidFill>
              </a:rPr>
              <a:t>What are we </a:t>
            </a:r>
            <a:r>
              <a:rPr lang="en-US" sz="2600" b="1" dirty="0">
                <a:solidFill>
                  <a:schemeClr val="tx1">
                    <a:lumMod val="75000"/>
                    <a:lumOff val="25000"/>
                  </a:schemeClr>
                </a:solidFill>
              </a:rPr>
              <a:t>not doing </a:t>
            </a:r>
            <a:r>
              <a:rPr lang="en-US" sz="2600" dirty="0">
                <a:solidFill>
                  <a:schemeClr val="tx1">
                    <a:lumMod val="75000"/>
                    <a:lumOff val="25000"/>
                  </a:schemeClr>
                </a:solidFill>
              </a:rPr>
              <a:t>in schools that might be perpetuating these trends?</a:t>
            </a:r>
          </a:p>
          <a:p>
            <a:endParaRPr lang="en-US" sz="2600" dirty="0">
              <a:solidFill>
                <a:schemeClr val="tx1">
                  <a:lumMod val="75000"/>
                  <a:lumOff val="25000"/>
                </a:schemeClr>
              </a:solidFill>
            </a:endParaRPr>
          </a:p>
          <a:p>
            <a:r>
              <a:rPr lang="en-US" sz="2600" dirty="0">
                <a:solidFill>
                  <a:schemeClr val="tx1">
                    <a:lumMod val="75000"/>
                    <a:lumOff val="25000"/>
                  </a:schemeClr>
                </a:solidFill>
              </a:rPr>
              <a:t>Why does the gap between struggling and proficient readers </a:t>
            </a:r>
            <a:r>
              <a:rPr lang="en-US" sz="2600" b="1" dirty="0">
                <a:solidFill>
                  <a:schemeClr val="tx1">
                    <a:lumMod val="75000"/>
                    <a:lumOff val="25000"/>
                  </a:schemeClr>
                </a:solidFill>
              </a:rPr>
              <a:t>increase</a:t>
            </a:r>
            <a:r>
              <a:rPr lang="en-US" sz="2600" dirty="0">
                <a:solidFill>
                  <a:schemeClr val="tx1">
                    <a:lumMod val="75000"/>
                    <a:lumOff val="25000"/>
                  </a:schemeClr>
                </a:solidFill>
              </a:rPr>
              <a:t> the longer they are in school?</a:t>
            </a:r>
          </a:p>
          <a:p>
            <a:pPr marL="0" indent="0">
              <a:buNone/>
            </a:pPr>
            <a:endParaRPr lang="en-US" dirty="0"/>
          </a:p>
        </p:txBody>
      </p:sp>
    </p:spTree>
    <p:extLst>
      <p:ext uri="{BB962C8B-B14F-4D97-AF65-F5344CB8AC3E}">
        <p14:creationId xmlns:p14="http://schemas.microsoft.com/office/powerpoint/2010/main" val="345080871"/>
      </p:ext>
    </p:extLst>
  </p:cSld>
  <p:clrMapOvr>
    <a:masterClrMapping/>
  </p:clrMapOvr>
</p:sld>
</file>

<file path=ppt/theme/theme1.xml><?xml version="1.0" encoding="utf-8"?>
<a:theme xmlns:a="http://schemas.openxmlformats.org/drawingml/2006/main" name="SAP-ATC-PPT-Template-khkl">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5492</TotalTime>
  <Words>7948</Words>
  <Application>Microsoft Office PowerPoint</Application>
  <PresentationFormat>On-screen Show (4:3)</PresentationFormat>
  <Paragraphs>674</Paragraphs>
  <Slides>83</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Lucida Sans</vt:lpstr>
      <vt:lpstr>Times New Roman</vt:lpstr>
      <vt:lpstr>SAP-ATC-PPT-Template-khkl</vt:lpstr>
      <vt:lpstr>Text Set Project Training</vt:lpstr>
      <vt:lpstr>Essential Questions</vt:lpstr>
      <vt:lpstr>Goals of the Project</vt:lpstr>
      <vt:lpstr>Outcomes</vt:lpstr>
      <vt:lpstr>Essential Work</vt:lpstr>
      <vt:lpstr>Text Set Project on Edmodo</vt:lpstr>
      <vt:lpstr>Why Text Sets?</vt:lpstr>
      <vt:lpstr>Five Essential Studies</vt:lpstr>
      <vt:lpstr>Why?</vt:lpstr>
      <vt:lpstr>What are not the causes?</vt:lpstr>
      <vt:lpstr>Quick Quiz: Which is harder?</vt:lpstr>
      <vt:lpstr>Question 1: Literal Meaning Low on Bloom’s Taxonomy</vt:lpstr>
      <vt:lpstr>Question 2: Synthesis High on Bloom’s Taxonomy</vt:lpstr>
      <vt:lpstr>PowerPoint Presentation</vt:lpstr>
      <vt:lpstr>PowerPoint Presentation</vt:lpstr>
      <vt:lpstr>If critical thinking, strategies and standards are not the causes…</vt:lpstr>
      <vt:lpstr>What are the causes?</vt:lpstr>
      <vt:lpstr>Importance of Vocabulary</vt:lpstr>
      <vt:lpstr>Academic Vocabulary  SBAC and PARCC Sample Items - Grade 3 only</vt:lpstr>
      <vt:lpstr>Importance of Knowledge</vt:lpstr>
      <vt:lpstr>Topics and References in Third Grade SBAC and PARCC Sample Tests</vt:lpstr>
      <vt:lpstr>Everyone knows knowledge plays a role in comprehension, but how big of a role?</vt:lpstr>
      <vt:lpstr>“The Baseball Study,” Recht &amp; Leslie (1988)</vt:lpstr>
      <vt:lpstr>“The Baseball Study,”  Recht &amp; Leslie (1988)</vt:lpstr>
      <vt:lpstr>PowerPoint Presentation</vt:lpstr>
      <vt:lpstr>PowerPoint Presentation</vt:lpstr>
      <vt:lpstr>PowerPoint Presentation</vt:lpstr>
      <vt:lpstr>Findings</vt:lpstr>
      <vt:lpstr>A student doesn’t have ONE level.  Each student has MANY LEVELS depending on topic &amp; knowledge.</vt:lpstr>
      <vt:lpstr>Illustration: PARCC Redacted</vt:lpstr>
      <vt:lpstr>Imagine what it’s like to be a student with vocabulary and knowledge deficits…</vt:lpstr>
      <vt:lpstr>PowerPoint Presentation</vt:lpstr>
      <vt:lpstr>PowerPoint Presentation</vt:lpstr>
      <vt:lpstr>PowerPoint Presentation</vt:lpstr>
      <vt:lpstr>Ready to give up yet?</vt:lpstr>
      <vt:lpstr>What words or topics might be “blacked out” for our least knowledgeable readers?</vt:lpstr>
      <vt:lpstr>PowerPoint Presentation</vt:lpstr>
      <vt:lpstr>PowerPoint Presentation</vt:lpstr>
      <vt:lpstr>PowerPoint Presentation</vt:lpstr>
      <vt:lpstr>PowerPoint Presentation</vt:lpstr>
      <vt:lpstr>PowerPoint Presentation</vt:lpstr>
      <vt:lpstr>PowerPoint Presentation</vt:lpstr>
      <vt:lpstr>We owe our students a better experience reading than this.  We have to help them get the vocabulary and knowledge of the world they need to be able to read complex text.</vt:lpstr>
      <vt:lpstr>What To Do About Vocabulary and Knowledge</vt:lpstr>
      <vt:lpstr>Letter from a Principal</vt:lpstr>
      <vt:lpstr>Close reading alone is NOT enough!   In fact, done alone, it can INCREASE the GAP. </vt:lpstr>
      <vt:lpstr>Let’s compare and contrast these two equally crucial components in an effective reading program, to see how they differ and each perform a uniquely valuable role.</vt:lpstr>
      <vt:lpstr>PowerPoint Presentation</vt:lpstr>
      <vt:lpstr>PowerPoint Presentation</vt:lpstr>
      <vt:lpstr>Now that we are starting to put together the pieces, let’s focus in on volume of reading.</vt:lpstr>
      <vt:lpstr>PowerPoint Presentation</vt:lpstr>
      <vt:lpstr>Not all high-volume reading is equally effective</vt:lpstr>
      <vt:lpstr>When in the School Day Can These Text Sets Be Used?</vt:lpstr>
      <vt:lpstr>On to The Text Set Project!</vt:lpstr>
      <vt:lpstr>Help with Vocabulary Instruction</vt:lpstr>
      <vt:lpstr>PowerPoint Presentation</vt:lpstr>
      <vt:lpstr>On to the Text Set Project! </vt:lpstr>
      <vt:lpstr>What is an Expert Pack?</vt:lpstr>
      <vt:lpstr>Text Sets</vt:lpstr>
      <vt:lpstr>Expert Packs: The Specs</vt:lpstr>
      <vt:lpstr>1.  Resources</vt:lpstr>
      <vt:lpstr>Earth’s Precious Resource</vt:lpstr>
      <vt:lpstr>2.  Glossary of Terms</vt:lpstr>
      <vt:lpstr>Earth’s Precious Resource</vt:lpstr>
      <vt:lpstr>3.  Suggested Activities</vt:lpstr>
      <vt:lpstr>Earth’s Precious Resource</vt:lpstr>
      <vt:lpstr>You Try!   Earth’s Precious Resource</vt:lpstr>
      <vt:lpstr>PowerPoint Presentation</vt:lpstr>
      <vt:lpstr>Text Set Project on Edmodo</vt:lpstr>
      <vt:lpstr>How Can Expert Packs Be Used? </vt:lpstr>
      <vt:lpstr>PowerPoint Presentation</vt:lpstr>
      <vt:lpstr>Inquiry</vt:lpstr>
      <vt:lpstr>The Pilot Project: Earth’s Precious Resource</vt:lpstr>
      <vt:lpstr>Text Set Project Panel (see video)</vt:lpstr>
      <vt:lpstr>Group Discussion</vt:lpstr>
      <vt:lpstr>Management</vt:lpstr>
      <vt:lpstr>Students</vt:lpstr>
      <vt:lpstr>Sample Student Work</vt:lpstr>
      <vt:lpstr>PowerPoint Presentation</vt:lpstr>
      <vt:lpstr>Sample Student Work</vt:lpstr>
      <vt:lpstr>Sample work</vt:lpstr>
      <vt:lpstr>Pun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emk</dc:creator>
  <cp:lastModifiedBy>Pascale Joseph</cp:lastModifiedBy>
  <cp:revision>19</cp:revision>
  <cp:lastPrinted>2013-12-05T18:14:54Z</cp:lastPrinted>
  <dcterms:created xsi:type="dcterms:W3CDTF">2015-09-09T20:13:05Z</dcterms:created>
  <dcterms:modified xsi:type="dcterms:W3CDTF">2020-01-23T18:27:34Z</dcterms:modified>
</cp:coreProperties>
</file>